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776" r:id="rId1"/>
  </p:sldMasterIdLst>
  <p:notesMasterIdLst>
    <p:notesMasterId r:id="rId31"/>
  </p:notesMasterIdLst>
  <p:sldIdLst>
    <p:sldId id="1681" r:id="rId2"/>
    <p:sldId id="265" r:id="rId3"/>
    <p:sldId id="1683" r:id="rId4"/>
    <p:sldId id="1651" r:id="rId5"/>
    <p:sldId id="1682" r:id="rId6"/>
    <p:sldId id="1697" r:id="rId7"/>
    <p:sldId id="1694" r:id="rId8"/>
    <p:sldId id="1629" r:id="rId9"/>
    <p:sldId id="1630" r:id="rId10"/>
    <p:sldId id="308" r:id="rId11"/>
    <p:sldId id="1594" r:id="rId12"/>
    <p:sldId id="759" r:id="rId13"/>
    <p:sldId id="760" r:id="rId14"/>
    <p:sldId id="1620" r:id="rId15"/>
    <p:sldId id="1596" r:id="rId16"/>
    <p:sldId id="1597" r:id="rId17"/>
    <p:sldId id="761" r:id="rId18"/>
    <p:sldId id="1623" r:id="rId19"/>
    <p:sldId id="1686" r:id="rId20"/>
    <p:sldId id="1645" r:id="rId21"/>
    <p:sldId id="1601" r:id="rId22"/>
    <p:sldId id="1624" r:id="rId23"/>
    <p:sldId id="1598" r:id="rId24"/>
    <p:sldId id="1687" r:id="rId25"/>
    <p:sldId id="1698" r:id="rId26"/>
    <p:sldId id="1692" r:id="rId27"/>
    <p:sldId id="1693" r:id="rId28"/>
    <p:sldId id="1699" r:id="rId29"/>
    <p:sldId id="38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Truesdail" initials="" lastIdx="21" clrIdx="0"/>
  <p:cmAuthor id="1" name="Alicia Truesdail" initials="AT" lastIdx="1" clrIdx="1"/>
  <p:cmAuthor id="2" name="Alicia Truesdail" initials="AT [2]" lastIdx="1" clrIdx="2"/>
  <p:cmAuthor id="3" name="Alicia Truesdail" initials="AT [3]" lastIdx="1" clrIdx="3"/>
  <p:cmAuthor id="4" name="Alicia Truesdail" initials="AT [4]" lastIdx="1" clrIdx="4"/>
  <p:cmAuthor id="5" name="Michael Donnarumma" initials="MD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BE8ED"/>
    <a:srgbClr val="00B100"/>
    <a:srgbClr val="3F762B"/>
    <a:srgbClr val="86AADD"/>
    <a:srgbClr val="2D6BC8"/>
    <a:srgbClr val="404040"/>
    <a:srgbClr val="1B3861"/>
    <a:srgbClr val="2E62B0"/>
    <a:srgbClr val="069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C9841-92F4-4712-8BE2-B74D6A8F89F5}" v="684" dt="2020-08-12T12:31:27.035"/>
    <p1510:client id="{0C31CEE0-3771-050D-2CE5-54746F9269D3}" v="8" dt="2020-07-21T16:53:59.360"/>
    <p1510:client id="{0F125AE5-F532-42B5-89E7-3C25DE8C1CBD}" v="2" dt="2020-07-20T19:30:32.703"/>
    <p1510:client id="{19746CC6-9179-F64E-DD44-5E18F8B9279E}" v="2" dt="2020-07-20T19:48:20.711"/>
    <p1510:client id="{66A6F6CF-E061-6547-978A-0A24AD58202E}" v="12" dt="2020-07-21T16:58:53.140"/>
    <p1510:client id="{8E10672D-EAFB-408F-A834-364B6FB19D0D}" v="271" dt="2020-08-12T13:45:30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5" autoAdjust="0"/>
    <p:restoredTop sz="96629" autoAdjust="0"/>
  </p:normalViewPr>
  <p:slideViewPr>
    <p:cSldViewPr>
      <p:cViewPr varScale="1">
        <p:scale>
          <a:sx n="88" d="100"/>
          <a:sy n="88" d="100"/>
        </p:scale>
        <p:origin x="11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3" d="100"/>
        <a:sy n="1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6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Richards" userId="S::jessica.richards@bdgsc.org::8f591532-98a3-4b1e-ac7e-3be720c1ce91" providerId="AD" clId="Web-{099C9841-92F4-4712-8BE2-B74D6A8F89F5}"/>
    <pc:docChg chg="addSld delSld modSld">
      <pc:chgData name="Jessica Richards" userId="S::jessica.richards@bdgsc.org::8f591532-98a3-4b1e-ac7e-3be720c1ce91" providerId="AD" clId="Web-{099C9841-92F4-4712-8BE2-B74D6A8F89F5}" dt="2020-08-12T12:31:27.035" v="679" actId="20577"/>
      <pc:docMkLst>
        <pc:docMk/>
      </pc:docMkLst>
      <pc:sldChg chg="modSp">
        <pc:chgData name="Jessica Richards" userId="S::jessica.richards@bdgsc.org::8f591532-98a3-4b1e-ac7e-3be720c1ce91" providerId="AD" clId="Web-{099C9841-92F4-4712-8BE2-B74D6A8F89F5}" dt="2020-08-12T12:04:36.521" v="1" actId="20577"/>
        <pc:sldMkLst>
          <pc:docMk/>
          <pc:sldMk cId="0" sldId="308"/>
        </pc:sldMkLst>
        <pc:spChg chg="mod">
          <ac:chgData name="Jessica Richards" userId="S::jessica.richards@bdgsc.org::8f591532-98a3-4b1e-ac7e-3be720c1ce91" providerId="AD" clId="Web-{099C9841-92F4-4712-8BE2-B74D6A8F89F5}" dt="2020-08-12T12:04:36.521" v="1" actId="20577"/>
          <ac:spMkLst>
            <pc:docMk/>
            <pc:sldMk cId="0" sldId="308"/>
            <ac:spMk id="50" creationId="{00000000-0000-0000-0000-000000000000}"/>
          </ac:spMkLst>
        </pc:spChg>
      </pc:sldChg>
      <pc:sldChg chg="modSp">
        <pc:chgData name="Jessica Richards" userId="S::jessica.richards@bdgsc.org::8f591532-98a3-4b1e-ac7e-3be720c1ce91" providerId="AD" clId="Web-{099C9841-92F4-4712-8BE2-B74D6A8F89F5}" dt="2020-08-12T12:05:09.396" v="2" actId="1076"/>
        <pc:sldMkLst>
          <pc:docMk/>
          <pc:sldMk cId="1310125226" sldId="760"/>
        </pc:sldMkLst>
        <pc:grpChg chg="mod">
          <ac:chgData name="Jessica Richards" userId="S::jessica.richards@bdgsc.org::8f591532-98a3-4b1e-ac7e-3be720c1ce91" providerId="AD" clId="Web-{099C9841-92F4-4712-8BE2-B74D6A8F89F5}" dt="2020-08-12T12:05:09.396" v="2" actId="1076"/>
          <ac:grpSpMkLst>
            <pc:docMk/>
            <pc:sldMk cId="1310125226" sldId="760"/>
            <ac:grpSpMk id="6" creationId="{181A4545-51B1-3C48-8A01-38C3CFAE677D}"/>
          </ac:grpSpMkLst>
        </pc:grpChg>
      </pc:sldChg>
      <pc:sldChg chg="modSp">
        <pc:chgData name="Jessica Richards" userId="S::jessica.richards@bdgsc.org::8f591532-98a3-4b1e-ac7e-3be720c1ce91" providerId="AD" clId="Web-{099C9841-92F4-4712-8BE2-B74D6A8F89F5}" dt="2020-08-12T12:11:12.705" v="27" actId="1076"/>
        <pc:sldMkLst>
          <pc:docMk/>
          <pc:sldMk cId="2705700130" sldId="1596"/>
        </pc:sldMkLst>
        <pc:spChg chg="mod">
          <ac:chgData name="Jessica Richards" userId="S::jessica.richards@bdgsc.org::8f591532-98a3-4b1e-ac7e-3be720c1ce91" providerId="AD" clId="Web-{099C9841-92F4-4712-8BE2-B74D6A8F89F5}" dt="2020-08-12T12:11:12.705" v="27" actId="1076"/>
          <ac:spMkLst>
            <pc:docMk/>
            <pc:sldMk cId="2705700130" sldId="1596"/>
            <ac:spMk id="3" creationId="{00000000-0000-0000-0000-000000000000}"/>
          </ac:spMkLst>
        </pc:spChg>
      </pc:sldChg>
      <pc:sldChg chg="modSp">
        <pc:chgData name="Jessica Richards" userId="S::jessica.richards@bdgsc.org::8f591532-98a3-4b1e-ac7e-3be720c1ce91" providerId="AD" clId="Web-{099C9841-92F4-4712-8BE2-B74D6A8F89F5}" dt="2020-08-12T12:17:34.075" v="30" actId="20577"/>
        <pc:sldMkLst>
          <pc:docMk/>
          <pc:sldMk cId="0" sldId="1691"/>
        </pc:sldMkLst>
        <pc:spChg chg="mod">
          <ac:chgData name="Jessica Richards" userId="S::jessica.richards@bdgsc.org::8f591532-98a3-4b1e-ac7e-3be720c1ce91" providerId="AD" clId="Web-{099C9841-92F4-4712-8BE2-B74D6A8F89F5}" dt="2020-08-12T12:17:34.075" v="30" actId="20577"/>
          <ac:spMkLst>
            <pc:docMk/>
            <pc:sldMk cId="0" sldId="1691"/>
            <ac:spMk id="9" creationId="{5D0BEE29-0B46-8F4A-8B9B-4D5AC457D159}"/>
          </ac:spMkLst>
        </pc:spChg>
      </pc:sldChg>
      <pc:sldChg chg="modSp">
        <pc:chgData name="Jessica Richards" userId="S::jessica.richards@bdgsc.org::8f591532-98a3-4b1e-ac7e-3be720c1ce91" providerId="AD" clId="Web-{099C9841-92F4-4712-8BE2-B74D6A8F89F5}" dt="2020-08-12T12:31:27.035" v="679" actId="20577"/>
        <pc:sldMkLst>
          <pc:docMk/>
          <pc:sldMk cId="3056151674" sldId="1693"/>
        </pc:sldMkLst>
        <pc:spChg chg="mod">
          <ac:chgData name="Jessica Richards" userId="S::jessica.richards@bdgsc.org::8f591532-98a3-4b1e-ac7e-3be720c1ce91" providerId="AD" clId="Web-{099C9841-92F4-4712-8BE2-B74D6A8F89F5}" dt="2020-08-12T12:31:27.035" v="679" actId="20577"/>
          <ac:spMkLst>
            <pc:docMk/>
            <pc:sldMk cId="3056151674" sldId="1693"/>
            <ac:spMk id="3" creationId="{00000000-0000-0000-0000-000000000000}"/>
          </ac:spMkLst>
        </pc:spChg>
      </pc:sldChg>
      <pc:sldChg chg="add del replId">
        <pc:chgData name="Jessica Richards" userId="S::jessica.richards@bdgsc.org::8f591532-98a3-4b1e-ac7e-3be720c1ce91" providerId="AD" clId="Web-{099C9841-92F4-4712-8BE2-B74D6A8F89F5}" dt="2020-08-12T12:19:57.886" v="33"/>
        <pc:sldMkLst>
          <pc:docMk/>
          <pc:sldMk cId="571247411" sldId="1698"/>
        </pc:sldMkLst>
      </pc:sldChg>
      <pc:sldChg chg="addSp delSp modSp add mod replId setBg modClrScheme chgLayout">
        <pc:chgData name="Jessica Richards" userId="S::jessica.richards@bdgsc.org::8f591532-98a3-4b1e-ac7e-3be720c1ce91" providerId="AD" clId="Web-{099C9841-92F4-4712-8BE2-B74D6A8F89F5}" dt="2020-08-12T12:28:32.600" v="554" actId="20577"/>
        <pc:sldMkLst>
          <pc:docMk/>
          <pc:sldMk cId="3433859330" sldId="1698"/>
        </pc:sldMkLst>
        <pc:spChg chg="add del mod ord">
          <ac:chgData name="Jessica Richards" userId="S::jessica.richards@bdgsc.org::8f591532-98a3-4b1e-ac7e-3be720c1ce91" providerId="AD" clId="Web-{099C9841-92F4-4712-8BE2-B74D6A8F89F5}" dt="2020-08-12T12:25:29.570" v="523"/>
          <ac:spMkLst>
            <pc:docMk/>
            <pc:sldMk cId="3433859330" sldId="1698"/>
            <ac:spMk id="3" creationId="{E2642427-FC97-49EF-97E0-4D653D8117FE}"/>
          </ac:spMkLst>
        </pc:spChg>
        <pc:spChg chg="add mod ord">
          <ac:chgData name="Jessica Richards" userId="S::jessica.richards@bdgsc.org::8f591532-98a3-4b1e-ac7e-3be720c1ce91" providerId="AD" clId="Web-{099C9841-92F4-4712-8BE2-B74D6A8F89F5}" dt="2020-08-12T12:28:32.600" v="554" actId="20577"/>
          <ac:spMkLst>
            <pc:docMk/>
            <pc:sldMk cId="3433859330" sldId="1698"/>
            <ac:spMk id="4" creationId="{A2D61A1B-94E3-4F5C-85F2-9FC906F1E1E6}"/>
          </ac:spMkLst>
        </pc:spChg>
        <pc:spChg chg="mod">
          <ac:chgData name="Jessica Richards" userId="S::jessica.richards@bdgsc.org::8f591532-98a3-4b1e-ac7e-3be720c1ce91" providerId="AD" clId="Web-{099C9841-92F4-4712-8BE2-B74D6A8F89F5}" dt="2020-08-12T12:21:23.182" v="40" actId="20577"/>
          <ac:spMkLst>
            <pc:docMk/>
            <pc:sldMk cId="3433859330" sldId="1698"/>
            <ac:spMk id="9" creationId="{5D0BEE29-0B46-8F4A-8B9B-4D5AC457D159}"/>
          </ac:spMkLst>
        </pc:spChg>
        <pc:spChg chg="add">
          <ac:chgData name="Jessica Richards" userId="S::jessica.richards@bdgsc.org::8f591532-98a3-4b1e-ac7e-3be720c1ce91" providerId="AD" clId="Web-{099C9841-92F4-4712-8BE2-B74D6A8F89F5}" dt="2020-08-12T12:25:40.898" v="524"/>
          <ac:spMkLst>
            <pc:docMk/>
            <pc:sldMk cId="3433859330" sldId="1698"/>
            <ac:spMk id="71" creationId="{0BDE16CE-B6A1-4C66-B8A1-F819B62E2CCC}"/>
          </ac:spMkLst>
        </pc:spChg>
        <pc:spChg chg="mod ord">
          <ac:chgData name="Jessica Richards" userId="S::jessica.richards@bdgsc.org::8f591532-98a3-4b1e-ac7e-3be720c1ce91" providerId="AD" clId="Web-{099C9841-92F4-4712-8BE2-B74D6A8F89F5}" dt="2020-08-12T12:26:47.991" v="534" actId="14100"/>
          <ac:spMkLst>
            <pc:docMk/>
            <pc:sldMk cId="3433859330" sldId="1698"/>
            <ac:spMk id="4098" creationId="{00000000-0000-0000-0000-000000000000}"/>
          </ac:spMkLst>
        </pc:spChg>
        <pc:picChg chg="mod ord">
          <ac:chgData name="Jessica Richards" userId="S::jessica.richards@bdgsc.org::8f591532-98a3-4b1e-ac7e-3be720c1ce91" providerId="AD" clId="Web-{099C9841-92F4-4712-8BE2-B74D6A8F89F5}" dt="2020-08-12T12:25:40.898" v="524"/>
          <ac:picMkLst>
            <pc:docMk/>
            <pc:sldMk cId="3433859330" sldId="1698"/>
            <ac:picMk id="2" creationId="{75B181DB-75A7-554B-B067-CC7B268332DF}"/>
          </ac:picMkLst>
        </pc:picChg>
        <pc:picChg chg="add mod ord">
          <ac:chgData name="Jessica Richards" userId="S::jessica.richards@bdgsc.org::8f591532-98a3-4b1e-ac7e-3be720c1ce91" providerId="AD" clId="Web-{099C9841-92F4-4712-8BE2-B74D6A8F89F5}" dt="2020-08-12T12:25:40.898" v="524"/>
          <ac:picMkLst>
            <pc:docMk/>
            <pc:sldMk cId="3433859330" sldId="1698"/>
            <ac:picMk id="5" creationId="{A31D5336-D307-4847-91B1-4C9D7F5F6950}"/>
          </ac:picMkLst>
        </pc:picChg>
      </pc:sldChg>
    </pc:docChg>
  </pc:docChgLst>
  <pc:docChgLst>
    <pc:chgData name="Denise Davis" userId="S::denise.davis@bdgsc.org::fdcf533d-6cc7-4f23-9f1a-cf18ea352a29" providerId="AD" clId="Web-{8E10672D-EAFB-408F-A834-364B6FB19D0D}"/>
    <pc:docChg chg="addSld modSld">
      <pc:chgData name="Denise Davis" userId="S::denise.davis@bdgsc.org::fdcf533d-6cc7-4f23-9f1a-cf18ea352a29" providerId="AD" clId="Web-{8E10672D-EAFB-408F-A834-364B6FB19D0D}" dt="2020-08-12T13:45:30.253" v="265" actId="20577"/>
      <pc:docMkLst>
        <pc:docMk/>
      </pc:docMkLst>
      <pc:sldChg chg="modSp">
        <pc:chgData name="Denise Davis" userId="S::denise.davis@bdgsc.org::fdcf533d-6cc7-4f23-9f1a-cf18ea352a29" providerId="AD" clId="Web-{8E10672D-EAFB-408F-A834-364B6FB19D0D}" dt="2020-08-12T13:43:22.050" v="193" actId="14100"/>
        <pc:sldMkLst>
          <pc:docMk/>
          <pc:sldMk cId="3056151674" sldId="1693"/>
        </pc:sldMkLst>
        <pc:spChg chg="mod">
          <ac:chgData name="Denise Davis" userId="S::denise.davis@bdgsc.org::fdcf533d-6cc7-4f23-9f1a-cf18ea352a29" providerId="AD" clId="Web-{8E10672D-EAFB-408F-A834-364B6FB19D0D}" dt="2020-08-12T13:43:22.050" v="193" actId="14100"/>
          <ac:spMkLst>
            <pc:docMk/>
            <pc:sldMk cId="3056151674" sldId="1693"/>
            <ac:spMk id="3" creationId="{00000000-0000-0000-0000-000000000000}"/>
          </ac:spMkLst>
        </pc:spChg>
      </pc:sldChg>
      <pc:sldChg chg="addSp delSp modSp add replId">
        <pc:chgData name="Denise Davis" userId="S::denise.davis@bdgsc.org::fdcf533d-6cc7-4f23-9f1a-cf18ea352a29" providerId="AD" clId="Web-{8E10672D-EAFB-408F-A834-364B6FB19D0D}" dt="2020-08-12T13:45:30.253" v="265" actId="20577"/>
        <pc:sldMkLst>
          <pc:docMk/>
          <pc:sldMk cId="902161606" sldId="1699"/>
        </pc:sldMkLst>
        <pc:spChg chg="mod">
          <ac:chgData name="Denise Davis" userId="S::denise.davis@bdgsc.org::fdcf533d-6cc7-4f23-9f1a-cf18ea352a29" providerId="AD" clId="Web-{8E10672D-EAFB-408F-A834-364B6FB19D0D}" dt="2020-08-12T13:37:02.986" v="4" actId="20577"/>
          <ac:spMkLst>
            <pc:docMk/>
            <pc:sldMk cId="902161606" sldId="1699"/>
            <ac:spMk id="2" creationId="{00000000-0000-0000-0000-000000000000}"/>
          </ac:spMkLst>
        </pc:spChg>
        <pc:spChg chg="mod">
          <ac:chgData name="Denise Davis" userId="S::denise.davis@bdgsc.org::fdcf533d-6cc7-4f23-9f1a-cf18ea352a29" providerId="AD" clId="Web-{8E10672D-EAFB-408F-A834-364B6FB19D0D}" dt="2020-08-12T13:45:30.253" v="265" actId="20577"/>
          <ac:spMkLst>
            <pc:docMk/>
            <pc:sldMk cId="902161606" sldId="1699"/>
            <ac:spMk id="3" creationId="{00000000-0000-0000-0000-000000000000}"/>
          </ac:spMkLst>
        </pc:spChg>
        <pc:spChg chg="add mod">
          <ac:chgData name="Denise Davis" userId="S::denise.davis@bdgsc.org::fdcf533d-6cc7-4f23-9f1a-cf18ea352a29" providerId="AD" clId="Web-{8E10672D-EAFB-408F-A834-364B6FB19D0D}" dt="2020-08-12T13:42:28.971" v="189" actId="20577"/>
          <ac:spMkLst>
            <pc:docMk/>
            <pc:sldMk cId="902161606" sldId="1699"/>
            <ac:spMk id="4" creationId="{542EC335-4E59-4405-BB64-DF22143AF553}"/>
          </ac:spMkLst>
        </pc:spChg>
        <pc:picChg chg="del">
          <ac:chgData name="Denise Davis" userId="S::denise.davis@bdgsc.org::fdcf533d-6cc7-4f23-9f1a-cf18ea352a29" providerId="AD" clId="Web-{8E10672D-EAFB-408F-A834-364B6FB19D0D}" dt="2020-08-12T13:36:55.548" v="1"/>
          <ac:picMkLst>
            <pc:docMk/>
            <pc:sldMk cId="902161606" sldId="1699"/>
            <ac:picMk id="7" creationId="{2817FDB1-4E28-4770-9A2F-35BE5A76A1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276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venir Book"/>
                <a:cs typeface="Avenir Book"/>
                <a:sym typeface="Tahoma" charset="0"/>
              </a:rPr>
              <a:t>Zip: 96910</a:t>
            </a:r>
            <a:endParaRPr lang="en-US" sz="1300" dirty="0">
              <a:latin typeface="Avenir Book"/>
              <a:cs typeface="Avenir Book"/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19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8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AF4D8-A2E7-D741-A91F-FA71341586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8957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081BF-7C1F-E949-90DF-262DB8F09C4C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7792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E12AE-2E63-4A49-94F1-AC151AC7B8B3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4573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06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D098-606B-E54D-BCBB-D0EEC79BE04E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6861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C961B-152D-F549-9E13-03CCC62B3F2A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413D3-6EE7-B249-AA16-007B3B1FF64B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0292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8A80-9D5A-1246-AA3C-FC0F79A9E8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1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30655-384B-9248-B045-A2327AE1F2E0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9260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6FFF9-DA4A-2940-A70B-A0EB583EFCCC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9222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FB609-A8C5-B04A-BE31-15E6855E1C57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74917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tx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8A80-9D5A-1246-AA3C-FC0F79A9E8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40204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928A80-9D5A-1246-AA3C-FC0F79A9E8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7" name="AutoShape 1">
            <a:extLst>
              <a:ext uri="{FF2B5EF4-FFF2-40B4-BE49-F238E27FC236}">
                <a16:creationId xmlns:a16="http://schemas.microsoft.com/office/drawing/2014/main" id="{F2807247-606D-7B4A-ABB9-11811870A698}"/>
              </a:ext>
            </a:extLst>
          </p:cNvPr>
          <p:cNvSpPr>
            <a:spLocks/>
          </p:cNvSpPr>
          <p:nvPr userDrawn="1"/>
        </p:nvSpPr>
        <p:spPr bwMode="auto">
          <a:xfrm>
            <a:off x="228600" y="165100"/>
            <a:ext cx="8674100" cy="64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blurRad="127000" dist="76199" dir="1979998" algn="ctr" rotWithShape="0">
              <a:srgbClr val="333333">
                <a:alpha val="75000"/>
              </a:srgb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91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1.wdp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famvin.org/en/2018/01/28/thank-goes-long-way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ater-stream-river-creek-flow-wet-908813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illustrations/mouse-pointer-arrow-ps-computer-1345874/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6D5EE97B-D3CE-AB44-9A4E-9A4860D09319}"/>
              </a:ext>
            </a:extLst>
          </p:cNvPr>
          <p:cNvSpPr txBox="1">
            <a:spLocks/>
          </p:cNvSpPr>
          <p:nvPr/>
        </p:nvSpPr>
        <p:spPr bwMode="auto">
          <a:xfrm>
            <a:off x="4123942" y="988741"/>
            <a:ext cx="4416566" cy="48805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74320" tIns="182880" rIns="274320" bIns="18288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200" b="1" u="none" strike="noStrike" cap="all" spc="200" normalizeH="0" noProof="0" dirty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ea typeface="+mj-ea"/>
                <a:cs typeface="+mj-cs"/>
                <a:sym typeface="Helvetica" charset="0"/>
              </a:rPr>
              <a:t>2020 Fall Product Program Training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899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992" y="0"/>
            <a:ext cx="241173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D7506E63-02AD-5249-87A9-0BC41231A96B}"/>
              </a:ext>
            </a:extLst>
          </p:cNvPr>
          <p:cNvSpPr txBox="1">
            <a:spLocks/>
          </p:cNvSpPr>
          <p:nvPr/>
        </p:nvSpPr>
        <p:spPr bwMode="auto">
          <a:xfrm>
            <a:off x="4123942" y="6130456"/>
            <a:ext cx="4486660" cy="34747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4572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/>
                <a:ea typeface="Avenir Book" charset="0"/>
                <a:cs typeface="Avenir Book" charset="0"/>
                <a:sym typeface="Helvetica" charset="0"/>
              </a:rPr>
              <a:t>Girl Scouts </a:t>
            </a:r>
            <a:r>
              <a:rPr lang="en-US" sz="2200" kern="0" dirty="0">
                <a:solidFill>
                  <a:srgbClr val="000000"/>
                </a:solidFill>
                <a:latin typeface="Trefoil Sans"/>
                <a:ea typeface="Avenir Book" charset="0"/>
                <a:cs typeface="Avenir Book" charset="0"/>
                <a:sym typeface="Helvetica" charset="0"/>
              </a:rPr>
              <a:t>Black</a:t>
            </a:r>
            <a:r>
              <a:rPr lang="en-US" sz="2200" kern="0" dirty="0">
                <a:latin typeface="Trefoil Sans"/>
                <a:ea typeface="Avenir Book" charset="0"/>
                <a:cs typeface="Avenir Book" charset="0"/>
                <a:sym typeface="Helvetica" charset="0"/>
              </a:rPr>
              <a:t> Diamond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/>
              <a:ea typeface="Avenir Book" charset="0"/>
              <a:cs typeface="Avenir Book" charset="0"/>
              <a:sym typeface="Helvetica" charset="0"/>
            </a:endParaRPr>
          </a:p>
        </p:txBody>
      </p:sp>
      <p:pic>
        <p:nvPicPr>
          <p:cNvPr id="20" name="Picture 2" descr="m2_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801" y="308385"/>
            <a:ext cx="3818942" cy="935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03574D-1264-6A4A-9980-71C5732A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33400"/>
            <a:ext cx="38862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17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941DF2C-DC0A-E742-9854-AC1A940D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864" y="4219499"/>
            <a:ext cx="815736" cy="2175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C11D6-87C3-F347-B33A-31F909D960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5579" y="4034468"/>
            <a:ext cx="988221" cy="241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D8B84C-F1E0-894B-8B79-D691D9CA8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612" y="3919314"/>
            <a:ext cx="1204150" cy="2540813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828" y="999545"/>
            <a:ext cx="6841938" cy="1325563"/>
          </a:xfrm>
          <a:noFill/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marL="39688" defTabSz="914400" eaLnBrk="1">
              <a:defRPr/>
            </a:pPr>
            <a:r>
              <a:rPr lang="en-US" dirty="0">
                <a:solidFill>
                  <a:schemeClr val="bg1"/>
                </a:solidFill>
                <a:latin typeface="Trefoil Sans SemiBold" pitchFamily="50" charset="0"/>
                <a:cs typeface="Avenir Heavy"/>
                <a:sym typeface="Tahoma" charset="0"/>
              </a:rPr>
              <a:t>Girl Online Experience</a:t>
            </a:r>
            <a:endParaRPr lang="en-US" dirty="0">
              <a:solidFill>
                <a:schemeClr val="bg1"/>
              </a:solidFill>
              <a:latin typeface="Trefoil Sans SemiBold" pitchFamily="50" charset="0"/>
              <a:cs typeface="Avenir Heavy"/>
            </a:endParaRPr>
          </a:p>
        </p:txBody>
      </p:sp>
      <p:pic>
        <p:nvPicPr>
          <p:cNvPr id="4100" name="Picture 4" descr="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877" y="397873"/>
            <a:ext cx="1474366" cy="47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E229B1D-FB51-A64E-BB5D-CC856E1CC7B9}"/>
              </a:ext>
            </a:extLst>
          </p:cNvPr>
          <p:cNvGrpSpPr/>
          <p:nvPr/>
        </p:nvGrpSpPr>
        <p:grpSpPr>
          <a:xfrm>
            <a:off x="3681534" y="4321389"/>
            <a:ext cx="3060408" cy="2041885"/>
            <a:chOff x="3773484" y="3954582"/>
            <a:chExt cx="3060408" cy="2041885"/>
          </a:xfrm>
        </p:grpSpPr>
        <p:pic>
          <p:nvPicPr>
            <p:cNvPr id="31" name="Picture 30" descr="Screen Shot 2016-01-08 at 12.29.25 PM.png">
              <a:extLst>
                <a:ext uri="{FF2B5EF4-FFF2-40B4-BE49-F238E27FC236}">
                  <a16:creationId xmlns:a16="http://schemas.microsoft.com/office/drawing/2014/main" id="{60611510-C0CC-E74C-91B4-49D48EEEC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484" y="3954582"/>
              <a:ext cx="762000" cy="2029238"/>
            </a:xfrm>
            <a:prstGeom prst="rect">
              <a:avLst/>
            </a:prstGeom>
          </p:spPr>
        </p:pic>
        <p:pic>
          <p:nvPicPr>
            <p:cNvPr id="28" name="Picture 27" descr="Screen Shot 2016-01-07 at 4.20.30 PM.png">
              <a:extLst>
                <a:ext uri="{FF2B5EF4-FFF2-40B4-BE49-F238E27FC236}">
                  <a16:creationId xmlns:a16="http://schemas.microsoft.com/office/drawing/2014/main" id="{25B8F2E5-D22E-554E-843C-37E9DE02F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1" b="99538" l="4737" r="947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962400"/>
              <a:ext cx="890292" cy="2028926"/>
            </a:xfrm>
            <a:prstGeom prst="rect">
              <a:avLst/>
            </a:prstGeom>
          </p:spPr>
        </p:pic>
        <p:pic>
          <p:nvPicPr>
            <p:cNvPr id="30" name="Picture 29" descr="Screen Shot 2016-01-07 at 4.31.30 PM.png">
              <a:extLst>
                <a:ext uri="{FF2B5EF4-FFF2-40B4-BE49-F238E27FC236}">
                  <a16:creationId xmlns:a16="http://schemas.microsoft.com/office/drawing/2014/main" id="{9A4F6402-837E-F542-8282-F106D406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856" y="3962400"/>
              <a:ext cx="791538" cy="2034067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0204EA4-5C34-4B4B-9D7A-E2148844777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53" y="4282108"/>
            <a:ext cx="1072181" cy="21443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9D09EB-DF8B-574B-97F0-260C1636ADC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553" y="4296806"/>
            <a:ext cx="951440" cy="21819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35C57A-A1C5-6D47-BA12-6615A83A5C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84" y="4127880"/>
            <a:ext cx="700897" cy="22792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3B9B43-C433-9E49-847B-2C9673C7DC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83" b="96875" l="10000" r="90556">
                        <a14:foregroundMark x1="20556" y1="7083" x2="71667" y2="5417"/>
                        <a14:foregroundMark x1="23333" y1="45000" x2="67778" y2="38542"/>
                        <a14:foregroundMark x1="34444" y1="57708" x2="47778" y2="48125"/>
                        <a14:foregroundMark x1="47778" y1="48125" x2="48889" y2="45625"/>
                        <a14:foregroundMark x1="23333" y1="95000" x2="41111" y2="89583"/>
                        <a14:foregroundMark x1="41111" y1="89583" x2="41667" y2="88750"/>
                        <a14:foregroundMark x1="55000" y1="88750" x2="78889" y2="96875"/>
                        <a14:foregroundMark x1="73333" y1="43958" x2="46111" y2="49375"/>
                        <a14:foregroundMark x1="87778" y1="17292" x2="90556" y2="26250"/>
                        <a14:foregroundMark x1="56667" y1="35625" x2="52222" y2="37708"/>
                        <a14:foregroundMark x1="40000" y1="35833" x2="47778" y2="37500"/>
                        <a14:foregroundMark x1="48889" y1="2083" x2="39444" y2="5833"/>
                        <a14:foregroundMark x1="29444" y1="18333" x2="55000" y2="18333"/>
                        <a14:foregroundMark x1="55000" y1="18333" x2="68333" y2="18333"/>
                        <a14:foregroundMark x1="71111" y1="2500" x2="70556" y2="4167"/>
                        <a14:foregroundMark x1="70556" y1="3542" x2="78889" y2="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113" y="4029728"/>
            <a:ext cx="888593" cy="2367658"/>
          </a:xfrm>
          <a:prstGeom prst="rect">
            <a:avLst/>
          </a:prstGeom>
        </p:spPr>
      </p:pic>
      <p:sp>
        <p:nvSpPr>
          <p:cNvPr id="50" name="Content Placeholder 4"/>
          <p:cNvSpPr txBox="1">
            <a:spLocks/>
          </p:cNvSpPr>
          <p:nvPr/>
        </p:nvSpPr>
        <p:spPr>
          <a:xfrm>
            <a:off x="1055687" y="2619847"/>
            <a:ext cx="7032625" cy="3429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Create a virtual likeness</a:t>
            </a:r>
          </a:p>
          <a:p>
            <a:pPr marL="800100" lvl="1" indent="-342900" eaLnBrk="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kern="0" dirty="0">
                <a:solidFill>
                  <a:schemeClr val="bg1"/>
                </a:solidFill>
                <a:latin typeface="Trefoil Sans"/>
                <a:ea typeface="Avenir Book" charset="0"/>
                <a:cs typeface="Avenir Book" charset="0"/>
                <a:sym typeface="Helvetica" charset="0"/>
              </a:rPr>
              <a:t>Creating avatars makes</a:t>
            </a:r>
            <a:r>
              <a:rPr lang="en-US" sz="2400" kern="0" noProof="0" dirty="0">
                <a:solidFill>
                  <a:schemeClr val="bg1"/>
                </a:solidFill>
                <a:latin typeface="Trefoil Sans"/>
                <a:ea typeface="Avenir Book" charset="0"/>
                <a:cs typeface="Avenir Book" charset="0"/>
                <a:sym typeface="Helvetica" charset="0"/>
              </a:rPr>
              <a:t> participating fun and </a:t>
            </a:r>
            <a:r>
              <a:rPr lang="en-US" sz="2400" kern="0" dirty="0">
                <a:solidFill>
                  <a:schemeClr val="bg1"/>
                </a:solidFill>
                <a:latin typeface="Trefoil Sans"/>
                <a:ea typeface="Avenir Book" charset="0"/>
                <a:cs typeface="Avenir Book" charset="0"/>
                <a:sym typeface="Helvetica" charset="0"/>
              </a:rPr>
              <a:t>gets </a:t>
            </a:r>
            <a:r>
              <a:rPr lang="en-US" sz="2400" kern="0" noProof="0" dirty="0">
                <a:solidFill>
                  <a:schemeClr val="bg1"/>
                </a:solidFill>
                <a:latin typeface="Trefoil Sans"/>
                <a:ea typeface="Avenir Book" charset="0"/>
                <a:cs typeface="Avenir Book" charset="0"/>
                <a:sym typeface="Helvetica" charset="0"/>
              </a:rPr>
              <a:t>results with PATENTED Girl Scout platform</a:t>
            </a:r>
            <a:r>
              <a:rPr lang="en-US" sz="2400" kern="0" dirty="0">
                <a:solidFill>
                  <a:schemeClr val="bg1"/>
                </a:solidFill>
                <a:latin typeface="Trefoil Sans"/>
                <a:ea typeface="Avenir Book" charset="0"/>
                <a:cs typeface="Avenir Book" charset="0"/>
                <a:sym typeface="Helvetica" charset="0"/>
              </a:rPr>
              <a:t> </a:t>
            </a:r>
            <a:endParaRPr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rgbClr val="262626"/>
                </a:solidFill>
                <a:latin typeface="Trefoil Sans SemiBold" panose="020B0000000000000000" pitchFamily="34" charset="0"/>
              </a:rPr>
              <a:t>Getting Started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603504" y="2858703"/>
            <a:ext cx="3356919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lvl="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</a:rPr>
              <a:t>Girls log in as a first-time participant or as a returning user from last year</a:t>
            </a:r>
          </a:p>
          <a:p>
            <a:pPr lvl="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</a:rPr>
              <a:t>Spanish experience available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6-07-30 at 1.55.4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6" t="7337" r="9942" b="2106"/>
          <a:stretch/>
        </p:blipFill>
        <p:spPr>
          <a:xfrm>
            <a:off x="4563927" y="889496"/>
            <a:ext cx="4303936" cy="4928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image2.png">
            <a:extLst>
              <a:ext uri="{FF2B5EF4-FFF2-40B4-BE49-F238E27FC236}">
                <a16:creationId xmlns:a16="http://schemas.microsoft.com/office/drawing/2014/main" id="{D5EE6D65-CE3C-684B-B6AF-54A49A72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6141884"/>
            <a:ext cx="1474366" cy="47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0AA3A-237D-F84C-AC77-07A488F0D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23175">
            <a:off x="7839577" y="3324776"/>
            <a:ext cx="1401838" cy="10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7-30 at 1.59.44 PM.png">
            <a:extLst>
              <a:ext uri="{FF2B5EF4-FFF2-40B4-BE49-F238E27FC236}">
                <a16:creationId xmlns:a16="http://schemas.microsoft.com/office/drawing/2014/main" id="{965D7E49-8C37-F949-904F-336D3ACDC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313" y="1074354"/>
            <a:ext cx="2987309" cy="326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6-07-10 at 3.3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968" y="2954693"/>
            <a:ext cx="2837319" cy="2786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304800" y="2743200"/>
            <a:ext cx="2667000" cy="1219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Zip code validation ensuring girl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 in correct council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2819400" y="5791200"/>
            <a:ext cx="3048000" cy="1219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Participant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 information and secure password setup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6019800" y="4419599"/>
            <a:ext cx="3048000" cy="278645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Troop number selection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 or “I don’t know/see my Troop#/Group#”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0" baseline="0" dirty="0">
                <a:solidFill>
                  <a:schemeClr val="bg1"/>
                </a:solidFill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Participant can edit nickname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Answer questions about girl goals and what Girl Scouting means to her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  <p:pic>
        <p:nvPicPr>
          <p:cNvPr id="17" name="Picture 4" descr="image2.png">
            <a:extLst>
              <a:ext uri="{FF2B5EF4-FFF2-40B4-BE49-F238E27FC236}">
                <a16:creationId xmlns:a16="http://schemas.microsoft.com/office/drawing/2014/main" id="{D5EE6D65-CE3C-684B-B6AF-54A49A72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998308"/>
            <a:ext cx="1474366" cy="47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6045" y="288495"/>
            <a:ext cx="5937755" cy="1188720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refoil Sans SemiBold" pitchFamily="50" charset="0"/>
              </a:rPr>
              <a:t>Registering an Account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237024"/>
            <a:ext cx="2744257" cy="1416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18B542-121C-6D41-A638-ABE58839B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787894">
            <a:off x="1622793" y="3649289"/>
            <a:ext cx="1401838" cy="1065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571BCE-698B-B04D-86B0-F45FC22FE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86162">
            <a:off x="5166481" y="3429703"/>
            <a:ext cx="1401838" cy="10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392426" y="1905000"/>
            <a:ext cx="3370574" cy="252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Girl designs her own likeness with over 3 billion avatar feature combinations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New feature choices </a:t>
            </a:r>
            <a:r>
              <a:rPr lang="en-US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for </a:t>
            </a:r>
            <a:br>
              <a:rPr lang="en-US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</a:br>
            <a:r>
              <a:rPr lang="en-US" noProof="0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Fall 2020</a:t>
            </a:r>
          </a:p>
        </p:txBody>
      </p:sp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DEEE6C2-75F9-2641-A573-09103F1073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228" y="4554501"/>
            <a:ext cx="1070791" cy="2141582"/>
          </a:xfrm>
          <a:prstGeom prst="rect">
            <a:avLst/>
          </a:prstGeom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D38941A7-AB94-0F49-A1F5-BB9DAD0AD1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331" y="4526179"/>
            <a:ext cx="950207" cy="2179142"/>
          </a:xfrm>
          <a:prstGeom prst="rect">
            <a:avLst/>
          </a:prstGeom>
        </p:spPr>
      </p:pic>
      <p:pic>
        <p:nvPicPr>
          <p:cNvPr id="14" name="Picture 13" descr="A drawing of a face&#10;&#10;Description automatically generated">
            <a:extLst>
              <a:ext uri="{FF2B5EF4-FFF2-40B4-BE49-F238E27FC236}">
                <a16:creationId xmlns:a16="http://schemas.microsoft.com/office/drawing/2014/main" id="{5C68BA9F-D7E2-BD49-9F91-D80878BBCC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754" y="4354788"/>
            <a:ext cx="699989" cy="22763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1844" y="668015"/>
            <a:ext cx="2774103" cy="1440394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Trefoil Sans SemiBold" panose="020B0000000000000000" pitchFamily="34" charset="0"/>
              </a:rPr>
              <a:t>Create Avatar &amp; Record Voice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1A4545-51B1-3C48-8A01-38C3CFAE677D}"/>
              </a:ext>
            </a:extLst>
          </p:cNvPr>
          <p:cNvGrpSpPr/>
          <p:nvPr/>
        </p:nvGrpSpPr>
        <p:grpSpPr>
          <a:xfrm>
            <a:off x="319520" y="672752"/>
            <a:ext cx="4700807" cy="5223119"/>
            <a:chOff x="228600" y="802638"/>
            <a:chExt cx="4700807" cy="52231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DD15EF-9722-664E-A9EA-EB57376A6E36}"/>
                </a:ext>
              </a:extLst>
            </p:cNvPr>
            <p:cNvGrpSpPr/>
            <p:nvPr/>
          </p:nvGrpSpPr>
          <p:grpSpPr>
            <a:xfrm>
              <a:off x="228600" y="802638"/>
              <a:ext cx="4700807" cy="5223119"/>
              <a:chOff x="295202" y="1523385"/>
              <a:chExt cx="4700807" cy="5223119"/>
            </a:xfrm>
          </p:grpSpPr>
          <p:pic>
            <p:nvPicPr>
              <p:cNvPr id="8" name="Picture 7" descr="Screen Shot 2017-07-12 at 9.10.42 AM.png">
                <a:extLst>
                  <a:ext uri="{FF2B5EF4-FFF2-40B4-BE49-F238E27FC236}">
                    <a16:creationId xmlns:a16="http://schemas.microsoft.com/office/drawing/2014/main" id="{501F5930-0329-B54D-B287-4E12002D7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202" y="1523385"/>
                <a:ext cx="4700807" cy="522311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4" name="Picture 3" descr="A drawing of a cartoon character&#10;&#10;Description automatically generated">
                <a:extLst>
                  <a:ext uri="{FF2B5EF4-FFF2-40B4-BE49-F238E27FC236}">
                    <a16:creationId xmlns:a16="http://schemas.microsoft.com/office/drawing/2014/main" id="{36BC9196-F550-EA4C-9B34-58A6E8D70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1019" y="2514600"/>
                <a:ext cx="971781" cy="259141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9D946B-7BA9-7541-B318-C73DA4F9B4BD}"/>
                </a:ext>
              </a:extLst>
            </p:cNvPr>
            <p:cNvSpPr txBox="1"/>
            <p:nvPr/>
          </p:nvSpPr>
          <p:spPr>
            <a:xfrm>
              <a:off x="1977009" y="807721"/>
              <a:ext cx="1298827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00B100"/>
                  </a:solidFill>
                  <a:latin typeface="Trefoil Sans SemiBold It" panose="020B0000000000000000" pitchFamily="34" charset="0"/>
                </a:rPr>
                <a:t>Avatar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0125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D85578-1E4B-4014-9D52-E768947503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8992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550B3F-9390-4CA1-B3C8-91529289DC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992" y="0"/>
            <a:ext cx="3490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68" y="1032976"/>
            <a:ext cx="3042671" cy="1842724"/>
          </a:xfr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defTabSz="914400" eaLnBrk="1" hangingPunct="1"/>
            <a:r>
              <a:rPr lang="en-US" kern="1200" dirty="0">
                <a:solidFill>
                  <a:schemeClr val="bg1"/>
                </a:solidFill>
                <a:latin typeface="Trefoil Sans SemiBold" pitchFamily="50" charset="0"/>
                <a:ea typeface="+mj-ea"/>
                <a:cs typeface="+mj-cs"/>
              </a:rPr>
              <a:t>Personalized Campaign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09123" y="2098514"/>
            <a:ext cx="2909559" cy="2943127"/>
          </a:xfrm>
        </p:spPr>
        <p:txBody>
          <a:bodyPr lIns="0" rIns="0" anchor="ctr" anchorCtr="1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Girls can upload a photo or a video which can be shared on their online storefront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Girls who upload photos and/or videos sell more </a:t>
            </a:r>
            <a:br>
              <a:rPr lang="en-US" dirty="0">
                <a:solidFill>
                  <a:schemeClr val="bg1"/>
                </a:solidFill>
                <a:latin typeface="Trefoil Sans" pitchFamily="50" charset="0"/>
              </a:rPr>
            </a:br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to reach their goals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6D5FF0-A403-6F4D-AAFA-519CCD1DFD8E}"/>
              </a:ext>
            </a:extLst>
          </p:cNvPr>
          <p:cNvGrpSpPr/>
          <p:nvPr/>
        </p:nvGrpSpPr>
        <p:grpSpPr>
          <a:xfrm>
            <a:off x="4081855" y="381000"/>
            <a:ext cx="4604946" cy="4008665"/>
            <a:chOff x="4081855" y="381000"/>
            <a:chExt cx="4604946" cy="40086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E26A1A-7109-2F4D-9C11-88D338840385}"/>
                </a:ext>
              </a:extLst>
            </p:cNvPr>
            <p:cNvGrpSpPr/>
            <p:nvPr/>
          </p:nvGrpSpPr>
          <p:grpSpPr>
            <a:xfrm>
              <a:off x="4081855" y="381000"/>
              <a:ext cx="4604946" cy="4008665"/>
              <a:chOff x="3932696" y="2186587"/>
              <a:chExt cx="5312465" cy="440010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BFA7D98-320C-4D47-A9DF-DF3EB61BF064}"/>
                  </a:ext>
                </a:extLst>
              </p:cNvPr>
              <p:cNvGrpSpPr/>
              <p:nvPr/>
            </p:nvGrpSpPr>
            <p:grpSpPr>
              <a:xfrm>
                <a:off x="3932696" y="2186587"/>
                <a:ext cx="5312465" cy="4400107"/>
                <a:chOff x="3932696" y="2186587"/>
                <a:chExt cx="5312465" cy="4400107"/>
              </a:xfrm>
            </p:grpSpPr>
            <p:pic>
              <p:nvPicPr>
                <p:cNvPr id="18" name="Picture 17" descr="Screen Shot 2016-07-27 at 2.04.43 PM.png">
                  <a:extLst>
                    <a:ext uri="{FF2B5EF4-FFF2-40B4-BE49-F238E27FC236}">
                      <a16:creationId xmlns:a16="http://schemas.microsoft.com/office/drawing/2014/main" id="{A654852A-DC1A-254C-B455-4AF6B982FD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32696" y="2186587"/>
                  <a:ext cx="5312465" cy="440010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5628434-589F-2742-9A4F-F398C1F0E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5353" y="4260151"/>
                  <a:ext cx="1095177" cy="16731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C2E654-7CBE-1245-8712-76AA278FC22C}"/>
                  </a:ext>
                </a:extLst>
              </p:cNvPr>
              <p:cNvSpPr txBox="1"/>
              <p:nvPr/>
            </p:nvSpPr>
            <p:spPr>
              <a:xfrm>
                <a:off x="7472237" y="3711726"/>
                <a:ext cx="1360637" cy="4222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 anchor="b">
                <a:spAutoFit/>
              </a:bodyPr>
              <a:lstStyle/>
              <a:p>
                <a:pPr>
                  <a:spcAft>
                    <a:spcPts val="600"/>
                  </a:spcAft>
                </a:pPr>
                <a:endParaRPr lang="en-US" sz="700" dirty="0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700" dirty="0">
                    <a:solidFill>
                      <a:schemeClr val="tx1"/>
                    </a:solidFill>
                  </a:rPr>
                  <a:t>Send 15 emails and sell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BC2B31-4394-4043-8CD8-28698AF7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3532" y="2216764"/>
              <a:ext cx="1225891" cy="152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Screen Shot 2016-07-10 at 4.23.34 PM.png">
            <a:extLst>
              <a:ext uri="{FF2B5EF4-FFF2-40B4-BE49-F238E27FC236}">
                <a16:creationId xmlns:a16="http://schemas.microsoft.com/office/drawing/2014/main" id="{76D32354-15C9-3A46-9556-9430274DAE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68938" y="3754539"/>
            <a:ext cx="3023622" cy="2796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63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838200"/>
            <a:ext cx="3284579" cy="984885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/>
          </a:bodyPr>
          <a:lstStyle/>
          <a:p>
            <a:r>
              <a:rPr lang="en-US" sz="2200">
                <a:solidFill>
                  <a:srgbClr val="FFFFFF"/>
                </a:solidFill>
                <a:latin typeface="Trefoil Sans SemiBold" pitchFamily="50" charset="0"/>
              </a:rPr>
              <a:t>Promoting Her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343" y="2016702"/>
            <a:ext cx="3612294" cy="4503630"/>
          </a:xfrm>
        </p:spPr>
        <p:txBody>
          <a:bodyPr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Girls share their online storefront link with family and friends by sending emails or sharing on social media</a:t>
            </a:r>
          </a:p>
          <a:p>
            <a:pPr marL="571500" lvl="2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27% of online sales come from social media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refoil Sans"/>
              </a:rPr>
              <a:t>Girls also have business cards that they can print with their storefront code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Take a picture of the business card and text family and friends. 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Easier for returning girls with customer email addresses saved year over year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Option to include last name so friends and family know who is sending the email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Simplicity of one click renewals for customers previously purchasing magazines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Trefoil Sans" pitchFamily="50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Screen Shot 2016-07-10 at 4.24.39 PM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8540" y="381000"/>
            <a:ext cx="3860119" cy="3763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90AA4B0-6505-A741-82F5-5EE8F0B78505}"/>
              </a:ext>
            </a:extLst>
          </p:cNvPr>
          <p:cNvGrpSpPr/>
          <p:nvPr/>
        </p:nvGrpSpPr>
        <p:grpSpPr>
          <a:xfrm>
            <a:off x="1295400" y="3407664"/>
            <a:ext cx="3429993" cy="2872619"/>
            <a:chOff x="350379" y="1254542"/>
            <a:chExt cx="2160270" cy="1809226"/>
          </a:xfrm>
        </p:grpSpPr>
        <p:pic>
          <p:nvPicPr>
            <p:cNvPr id="5" name="Picture 4" descr="Screen Shot 2016-07-10 at 4.25.56 PM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50379" y="1254542"/>
              <a:ext cx="2160270" cy="18092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C8664E-179A-414B-A145-58DF338CEB0C}"/>
                </a:ext>
              </a:extLst>
            </p:cNvPr>
            <p:cNvSpPr/>
            <p:nvPr/>
          </p:nvSpPr>
          <p:spPr bwMode="auto">
            <a:xfrm>
              <a:off x="439914" y="2284645"/>
              <a:ext cx="1981200" cy="3810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45719" tIns="45719" rIns="45719" bIns="45719" numCol="1" rtlCol="0" anchor="t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00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F5F962-550D-4C27-8AE6-6B2AF4C34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7909" y="321731"/>
            <a:ext cx="158348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A484D8-F94E-1A42-A073-8B775A0C2F39}"/>
              </a:ext>
            </a:extLst>
          </p:cNvPr>
          <p:cNvSpPr/>
          <p:nvPr/>
        </p:nvSpPr>
        <p:spPr>
          <a:xfrm>
            <a:off x="7203211" y="228600"/>
            <a:ext cx="1698185" cy="23198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C049A3-4E7A-438B-BB28-CCA0844016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300" b="1" dirty="0">
                <a:solidFill>
                  <a:srgbClr val="262626"/>
                </a:solidFill>
                <a:latin typeface="Trefoil Sans SemiBold" panose="020B0000000000000000" pitchFamily="34" charset="0"/>
              </a:rPr>
              <a:t>Personalized Patch Shipping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3504" y="2858703"/>
            <a:ext cx="3356919" cy="30425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Girl chooses name, nickname or initials for </a:t>
            </a: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her patch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Girl makes selection between two patch backgrounds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Opportunity to provide mailing address after login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Personalized patches ship directly to girls as earned throughout the program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29EC07-1857-4EE2-9A39-B9A490F207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152" y="321731"/>
            <a:ext cx="240605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511F57-D000-4FA2-833B-F34797D512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7909" y="2548467"/>
            <a:ext cx="158348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82FABF-08C7-4E28-A113-749EAD6CF9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152" y="4163080"/>
            <a:ext cx="240605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809543-8C93-B543-B1D8-502E18A45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762000"/>
            <a:ext cx="1905000" cy="2374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00F511-86CA-D741-8C5C-8C5932CBB622}"/>
              </a:ext>
            </a:extLst>
          </p:cNvPr>
          <p:cNvGrpSpPr/>
          <p:nvPr/>
        </p:nvGrpSpPr>
        <p:grpSpPr>
          <a:xfrm>
            <a:off x="5244474" y="3325851"/>
            <a:ext cx="2958343" cy="3198211"/>
            <a:chOff x="5244474" y="3325851"/>
            <a:chExt cx="2958343" cy="3198211"/>
          </a:xfrm>
        </p:grpSpPr>
        <p:pic>
          <p:nvPicPr>
            <p:cNvPr id="6" name="Picture 5" descr="PatchConfiguratorSpaceSuitwSho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474" y="3325851"/>
              <a:ext cx="2958343" cy="31982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C85576-0183-EF45-BDBC-26F4D538E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4110931"/>
              <a:ext cx="760628" cy="94825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EC743D91-DEC8-4548-868E-E98C1DDA4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152" y="784451"/>
            <a:ext cx="1953819" cy="237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69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3" y="964692"/>
            <a:ext cx="3659926" cy="118872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300">
                <a:solidFill>
                  <a:schemeClr val="bg1"/>
                </a:solidFill>
                <a:latin typeface="Trefoil Sans SemiBold" pitchFamily="50" charset="0"/>
              </a:rPr>
              <a:t>Girl’s Campaign HQ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2286000"/>
            <a:ext cx="3659925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Navigation tools for all aspects of the program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Trefoil Sans" pitchFamily="50" charset="0"/>
              </a:rPr>
              <a:t>Emails/Social Media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Trefoil Sans" pitchFamily="50" charset="0"/>
              </a:rPr>
              <a:t>Printable business cards with girl’s online store code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Trefoil Sans" pitchFamily="50" charset="0"/>
              </a:rPr>
              <a:t>Manage paper orders (nut card sales entry)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Trefoil Sans" pitchFamily="50" charset="0"/>
              </a:rPr>
              <a:t>Rewards earned and actions need to receive rewards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Trefoil Sans" pitchFamily="50" charset="0"/>
              </a:rPr>
              <a:t>Reports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400" dirty="0">
              <a:latin typeface="Trefoil Sans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FB8093-884E-4F18-84C0-FF1D792E69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-2"/>
            <a:ext cx="457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1F20F6-8EDB-4415-A526-F9CEF2FBDF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6617" y="479893"/>
            <a:ext cx="3842766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D9BCFE-C459-42F0-AE52-838E281E2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7516" y="644485"/>
            <a:ext cx="3567668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6-07-10 at 4.27.2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" t="-1711" r="6228" b="7683"/>
          <a:stretch/>
        </p:blipFill>
        <p:spPr>
          <a:xfrm>
            <a:off x="5193184" y="2405125"/>
            <a:ext cx="3329632" cy="3211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6-07-10 at 4.28.25 PM.png">
            <a:extLst>
              <a:ext uri="{FF2B5EF4-FFF2-40B4-BE49-F238E27FC236}">
                <a16:creationId xmlns:a16="http://schemas.microsoft.com/office/drawing/2014/main" id="{DDC94BF6-3D7B-D645-A37C-31007C793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" r="8269"/>
          <a:stretch/>
        </p:blipFill>
        <p:spPr>
          <a:xfrm>
            <a:off x="6920608" y="838200"/>
            <a:ext cx="1613792" cy="1357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444F0-070B-F84E-BCDD-03F7DFB32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3" r="19178"/>
          <a:stretch/>
        </p:blipFill>
        <p:spPr>
          <a:xfrm>
            <a:off x="5230552" y="838200"/>
            <a:ext cx="1565857" cy="134585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301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964692"/>
            <a:ext cx="5578152" cy="118872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refoil Sans SemiBold" panose="020B0000000000000000" pitchFamily="34" charset="0"/>
              </a:rPr>
              <a:t>Avatar’s Room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20090" y="2686741"/>
            <a:ext cx="5578152" cy="340925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Girls can earn virtual rewards</a:t>
            </a:r>
            <a:r>
              <a:rPr kumimoji="0" lang="en-US" sz="2000" b="0" i="0" u="none" strike="noStrike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for their avatars by completing actions within M2OS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aseline="0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Girls</a:t>
            </a:r>
            <a:r>
              <a:rPr lang="en-US" sz="2000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 revisit their room an average of </a:t>
            </a:r>
            <a:r>
              <a:rPr lang="en-US" sz="2000" b="1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4 times </a:t>
            </a:r>
            <a:r>
              <a:rPr lang="en-US" sz="2000" dirty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during the program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View</a:t>
            </a:r>
            <a:r>
              <a:rPr kumimoji="0" lang="en-US" sz="2000" b="0" i="0" u="none" strike="noStrike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virtual rewards earned and </a:t>
            </a:r>
            <a:r>
              <a:rPr kumimoji="0" lang="en-US" sz="2000" b="1" i="0" u="none" strike="noStrike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troop photo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AF6400-920F-405B-BC18-2ACF19A77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682" y="-2"/>
            <a:ext cx="2463317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0FD0EC-EE81-40AC-A8D8-5169A8BBDE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3639" y="484632"/>
            <a:ext cx="1732943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A51BF-41BD-41E8-B524-50C92D97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061" y="637054"/>
            <a:ext cx="1908098" cy="1445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12C73D-51AA-4E86-8424-C10330BDA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3639" y="2395728"/>
            <a:ext cx="1732943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6-07-10 at 4.32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5660" r="6154" b="1887"/>
          <a:stretch/>
        </p:blipFill>
        <p:spPr>
          <a:xfrm>
            <a:off x="6970456" y="2624538"/>
            <a:ext cx="1918168" cy="1353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012B1D-1204-409E-ACB6-FDCFB8B4E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3639" y="4311381"/>
            <a:ext cx="1732943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898D09-48CD-BB44-BDBD-FF12F3123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t="8615" r="19422" b="26317"/>
          <a:stretch/>
        </p:blipFill>
        <p:spPr bwMode="auto">
          <a:xfrm>
            <a:off x="6946379" y="4687132"/>
            <a:ext cx="1947462" cy="998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 picture containing room&#10;&#10;Description generated with very high confidence">
            <a:extLst>
              <a:ext uri="{FF2B5EF4-FFF2-40B4-BE49-F238E27FC236}">
                <a16:creationId xmlns:a16="http://schemas.microsoft.com/office/drawing/2014/main" id="{401CD381-8134-4E81-ADFF-E55664D97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456" y="638686"/>
            <a:ext cx="1913604" cy="143264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1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83393-B799-FB42-BAE4-D99889AD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800" b="1">
                <a:solidFill>
                  <a:srgbClr val="262626"/>
                </a:solidFill>
              </a:rPr>
              <a:t>2020-21 Fall &amp; Girl Scout Cookie Crossover Patch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3504" y="2858703"/>
            <a:ext cx="3356919" cy="304254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aseline="0" dirty="0">
                <a:solidFill>
                  <a:srgbClr val="FFFFFF"/>
                </a:solidFill>
                <a:sym typeface="Helvetica" charset="0"/>
              </a:rPr>
              <a:t>As a Girl Scout member, girls work</a:t>
            </a:r>
            <a:r>
              <a:rPr lang="en-US" sz="1400" dirty="0">
                <a:solidFill>
                  <a:srgbClr val="FFFFFF"/>
                </a:solidFill>
                <a:sym typeface="Helvetica" charset="0"/>
              </a:rPr>
              <a:t> to create change and to become dynamic leaders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elvetica" charset="0"/>
              </a:rPr>
              <a:t>To earn this crossover patch, girls must:</a:t>
            </a:r>
            <a:endParaRPr kumimoji="0" lang="en-US" sz="1400" b="0" i="0" u="none" strike="noStrike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sym typeface="Helvetica" charset="0"/>
              </a:rPr>
              <a:t>Participate in the 2020 Fall Product Program by creating an avatar and sending 15+ emails</a:t>
            </a: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sym typeface="Helvetica" charset="0"/>
              </a:rPr>
              <a:t>Sell 250+ packages of cookies during the 2021 Cookie Program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" charset="0"/>
            </a:endParaRPr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BF67DA-7324-4BE5-955F-A963987C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8519" y="1374205"/>
            <a:ext cx="3119676" cy="379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260" y="1248156"/>
            <a:ext cx="726948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71" y="1060704"/>
            <a:ext cx="7550658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3352" y="467418"/>
            <a:ext cx="5797296" cy="1188720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marL="39688">
              <a:defRPr/>
            </a:pPr>
            <a:r>
              <a:rPr lang="en-US" sz="2800" b="1" dirty="0">
                <a:latin typeface="Trefoil Sans SemiBold" panose="020B0000000000000000" pitchFamily="34" charset="0"/>
                <a:sym typeface="Tahoma" charset="0"/>
              </a:rPr>
              <a:t>Thank You!</a:t>
            </a:r>
            <a:endParaRPr lang="en-US" sz="2800" b="1" dirty="0">
              <a:latin typeface="Trefoil Sans SemiBold" panose="020B0000000000000000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79683" y="1941749"/>
            <a:ext cx="6584634" cy="287925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We 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appreciate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 your time, energy and efforts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>
                <a:latin typeface="Trefoil Sans" panose="020B0000000000000000" pitchFamily="34" charset="0"/>
                <a:sym typeface="Tahoma" charset="0"/>
              </a:rPr>
              <a:t>Our Product Program is a success because of </a:t>
            </a:r>
            <a:r>
              <a:rPr lang="en-US" b="1" noProof="0" dirty="0">
                <a:latin typeface="Trefoil Sans" panose="020B0000000000000000" pitchFamily="34" charset="0"/>
                <a:sym typeface="Tahoma" charset="0"/>
              </a:rPr>
              <a:t>YOU</a:t>
            </a:r>
            <a:r>
              <a:rPr lang="en-US" noProof="0" dirty="0">
                <a:latin typeface="Trefoil Sans" panose="020B0000000000000000" pitchFamily="34" charset="0"/>
                <a:sym typeface="Tahoma" charset="0"/>
              </a:rPr>
              <a:t>!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>
                <a:latin typeface="Trefoil Sans" panose="020B0000000000000000" pitchFamily="34" charset="0"/>
                <a:sym typeface="Tahoma" charset="0"/>
              </a:rPr>
              <a:t>You help </a:t>
            </a:r>
            <a:r>
              <a:rPr lang="en-US" noProof="0" dirty="0" smtClean="0">
                <a:latin typeface="Trefoil Sans" panose="020B0000000000000000" pitchFamily="34" charset="0"/>
                <a:sym typeface="Tahoma" charset="0"/>
              </a:rPr>
              <a:t>your girls </a:t>
            </a:r>
            <a:r>
              <a:rPr lang="en-US" noProof="0" dirty="0">
                <a:latin typeface="Trefoil Sans" panose="020B0000000000000000" pitchFamily="34" charset="0"/>
                <a:sym typeface="Tahoma" charset="0"/>
              </a:rPr>
              <a:t>learn and develop skills that last a lifetime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We are excited to </a:t>
            </a:r>
            <a:r>
              <a:rPr lang="en-US" dirty="0">
                <a:latin typeface="Trefoil Sans" panose="020B0000000000000000" pitchFamily="34" charset="0"/>
                <a:sym typeface="Tahoma" charset="0"/>
              </a:rPr>
              <a:t>kick off this new Girl Scout year with you and look forward to “bravely sharing our strengths” 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refoil Sans" panose="020B0000000000000000" pitchFamily="34" charset="0"/>
              <a:sym typeface="Tahoma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1758FA-6590-6346-A43E-B344859A944D}"/>
              </a:ext>
            </a:extLst>
          </p:cNvPr>
          <p:cNvGrpSpPr/>
          <p:nvPr/>
        </p:nvGrpSpPr>
        <p:grpSpPr>
          <a:xfrm>
            <a:off x="1864852" y="4016790"/>
            <a:ext cx="5261896" cy="2174926"/>
            <a:chOff x="1673352" y="4031311"/>
            <a:chExt cx="5261896" cy="21749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6D1E3A-38A8-3241-8D61-AEFC4972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115848" y="4060230"/>
              <a:ext cx="1004221" cy="21460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18"/>
            <a:stretch/>
          </p:blipFill>
          <p:spPr>
            <a:xfrm flipH="1">
              <a:off x="3495545" y="4058933"/>
              <a:ext cx="772703" cy="2093656"/>
            </a:xfrm>
            <a:prstGeom prst="rect">
              <a:avLst/>
            </a:prstGeom>
          </p:spPr>
        </p:pic>
        <p:pic>
          <p:nvPicPr>
            <p:cNvPr id="22" name="Picture 21" descr="Screen Shot 2016-07-27 at 2.58.27 PM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464284" y="4166199"/>
              <a:ext cx="736880" cy="198224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273813" y="4142110"/>
              <a:ext cx="872837" cy="199098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950" r="9793"/>
            <a:stretch/>
          </p:blipFill>
          <p:spPr>
            <a:xfrm flipH="1">
              <a:off x="4861711" y="4166199"/>
              <a:ext cx="662513" cy="2031902"/>
            </a:xfrm>
            <a:prstGeom prst="rect">
              <a:avLst/>
            </a:prstGeom>
          </p:spPr>
        </p:pic>
        <p:pic>
          <p:nvPicPr>
            <p:cNvPr id="23" name="Picture 22" descr="Screen Shot 2016-07-27 at 3.00.07 PM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13380" y="4260132"/>
              <a:ext cx="798313" cy="184430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19439" y="4075703"/>
              <a:ext cx="815809" cy="2115060"/>
            </a:xfrm>
            <a:prstGeom prst="rect">
              <a:avLst/>
            </a:prstGeom>
          </p:spPr>
        </p:pic>
        <p:pic>
          <p:nvPicPr>
            <p:cNvPr id="27" name="Picture 26" descr="Screen Shot 2016-07-27 at 2.57.44 PM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673352" y="4031311"/>
              <a:ext cx="820337" cy="205159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D23DA72-9D4C-4142-9641-9AA673CE8C95}"/>
              </a:ext>
            </a:extLst>
          </p:cNvPr>
          <p:cNvSpPr/>
          <p:nvPr/>
        </p:nvSpPr>
        <p:spPr>
          <a:xfrm>
            <a:off x="1371600" y="5812356"/>
            <a:ext cx="6248400" cy="832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256ECC-6791-EA47-BDA5-AD6298DD872D}"/>
              </a:ext>
            </a:extLst>
          </p:cNvPr>
          <p:cNvSpPr/>
          <p:nvPr/>
        </p:nvSpPr>
        <p:spPr>
          <a:xfrm>
            <a:off x="1737511" y="5609845"/>
            <a:ext cx="6248400" cy="1763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FA53E4-0CFD-8947-9D46-7DF1B2ABD0A8}"/>
              </a:ext>
            </a:extLst>
          </p:cNvPr>
          <p:cNvCxnSpPr/>
          <p:nvPr/>
        </p:nvCxnSpPr>
        <p:spPr>
          <a:xfrm>
            <a:off x="1752600" y="5797296"/>
            <a:ext cx="5334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419600" y="685800"/>
            <a:ext cx="4038600" cy="765175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refoil Sans SemiBold" pitchFamily="50" charset="0"/>
              </a:rPr>
              <a:t>Customer Emails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4294967295"/>
          </p:nvPr>
        </p:nvSpPr>
        <p:spPr>
          <a:xfrm>
            <a:off x="4503737" y="1681163"/>
            <a:ext cx="3870325" cy="151765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Family and friends receive emails with links to shop for magazines and nuts/chocolates and can hear the special message recorded by their favorite Girl Scout</a:t>
            </a:r>
          </a:p>
        </p:txBody>
      </p:sp>
      <p:pic>
        <p:nvPicPr>
          <p:cNvPr id="7" name="Picture 6" descr="Customer Em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18" y="323501"/>
            <a:ext cx="3443106" cy="544899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ustomer Me2 Mes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244" y="3581400"/>
            <a:ext cx="3185872" cy="283974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9427095A-7213-6149-9F1D-590F988C26FA}"/>
              </a:ext>
            </a:extLst>
          </p:cNvPr>
          <p:cNvSpPr/>
          <p:nvPr/>
        </p:nvSpPr>
        <p:spPr>
          <a:xfrm rot="11685063">
            <a:off x="2988819" y="4252368"/>
            <a:ext cx="2262987" cy="660670"/>
          </a:xfrm>
          <a:prstGeom prst="lef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1248"/>
            <a:ext cx="7024744" cy="765199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b="0" dirty="0">
                <a:solidFill>
                  <a:schemeClr val="bg1"/>
                </a:solidFill>
                <a:latin typeface="Trefoil Sans SemiBold" pitchFamily="50" charset="0"/>
              </a:rPr>
              <a:t>Online Storefronts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77734" y="2768391"/>
            <a:ext cx="4673600" cy="3598542"/>
            <a:chOff x="3877734" y="2768391"/>
            <a:chExt cx="4673600" cy="3598542"/>
          </a:xfrm>
        </p:grpSpPr>
        <p:pic>
          <p:nvPicPr>
            <p:cNvPr id="7" name="Picture 6" descr="Screen Shot 2016-07-10 at 4.40.42 PM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7734" y="2768391"/>
              <a:ext cx="4673600" cy="35985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263123CB-496A-42D6-915C-207466DDABA1" descr="1AB3F83C-335B-4615-A8D8-3958F48BD5D2@gsccv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55534" y="3267377"/>
              <a:ext cx="1896533" cy="130462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33" y="1219200"/>
            <a:ext cx="4399839" cy="3883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Callout 7"/>
          <p:cNvSpPr/>
          <p:nvPr/>
        </p:nvSpPr>
        <p:spPr>
          <a:xfrm>
            <a:off x="4909372" y="1275096"/>
            <a:ext cx="2901378" cy="2006391"/>
          </a:xfrm>
          <a:prstGeom prst="wedgeEllipseCallout">
            <a:avLst>
              <a:gd name="adj1" fmla="val -83965"/>
              <a:gd name="adj2" fmla="val 4314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foil Sans" pitchFamily="50" charset="0"/>
              </a:rPr>
              <a:t>Magazine selections include all Time, Inc titles, Reader’s Digest and more!</a:t>
            </a:r>
          </a:p>
        </p:txBody>
      </p:sp>
    </p:spTree>
    <p:extLst>
      <p:ext uri="{BB962C8B-B14F-4D97-AF65-F5344CB8AC3E}">
        <p14:creationId xmlns:p14="http://schemas.microsoft.com/office/powerpoint/2010/main" val="2027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en-US" sz="2400" b="0">
                <a:solidFill>
                  <a:srgbClr val="262626"/>
                </a:solidFill>
                <a:latin typeface="Trefoil Sans SemiBold" pitchFamily="50" charset="0"/>
              </a:rPr>
              <a:t>Online Nuts/Chocolates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2858703"/>
            <a:ext cx="3356919" cy="304254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refoil Sans" pitchFamily="2" charset="77"/>
              </a:rPr>
              <a:t>Customers have the option to choose girl delivered or direct ship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refoil Sans" pitchFamily="2" charset="77"/>
              </a:rPr>
              <a:t>Customers pay for all products online at the time of checkout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3A8E7-A536-004F-A0A4-ABD3E459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539" y="2477780"/>
            <a:ext cx="39751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5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40" y="603504"/>
            <a:ext cx="2749298" cy="1479791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efoil Sans SemiBold" pitchFamily="50" charset="0"/>
              </a:rPr>
              <a:t>Entering </a:t>
            </a:r>
            <a:br>
              <a:rPr lang="en-US" sz="2000" dirty="0">
                <a:solidFill>
                  <a:schemeClr val="bg1"/>
                </a:solidFill>
                <a:latin typeface="Trefoil Sans SemiBold" pitchFamily="50" charset="0"/>
              </a:rPr>
            </a:br>
            <a:r>
              <a:rPr lang="en-US" sz="2000" dirty="0">
                <a:solidFill>
                  <a:schemeClr val="bg1"/>
                </a:solidFill>
                <a:latin typeface="Trefoil Sans SemiBold" pitchFamily="50" charset="0"/>
              </a:rPr>
              <a:t>In-Person Nut Order Card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40" y="2286000"/>
            <a:ext cx="2749298" cy="3962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Parents/girls enter the total of each item using the nut order card into the M2OS system prior to the end of the program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Nut order card totals will be tabulated and added to all online sales totals in reports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 pitchFamily="50" charset="0"/>
              </a:rPr>
              <a:t>All in-person nut orders must be entered into M2OS system to be processed</a:t>
            </a:r>
          </a:p>
        </p:txBody>
      </p:sp>
      <p:pic>
        <p:nvPicPr>
          <p:cNvPr id="5" name="Picture 4" descr="Screen Shot 2017-08-02 at 10.50.1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9" r="30274" b="1"/>
          <a:stretch/>
        </p:blipFill>
        <p:spPr>
          <a:xfrm>
            <a:off x="3490722" y="10"/>
            <a:ext cx="5653278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62DCD3-05C6-B84D-B12C-FA0343A3F9C2}"/>
              </a:ext>
            </a:extLst>
          </p:cNvPr>
          <p:cNvSpPr/>
          <p:nvPr/>
        </p:nvSpPr>
        <p:spPr>
          <a:xfrm>
            <a:off x="4572000" y="2362200"/>
            <a:ext cx="10668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7FD5657-FDD5-441F-B083-B501AD13C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313" y="-2"/>
            <a:ext cx="4554687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817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b="0">
                <a:solidFill>
                  <a:srgbClr val="262626"/>
                </a:solidFill>
                <a:latin typeface="Trefoil Sans SemiBold" pitchFamily="50" charset="0"/>
              </a:rPr>
              <a:t>Reports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E8DF4-D013-4BA0-9F1E-49D65020D9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2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381F15-B2D8-45A2-A3B2-1F556B3902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82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BB320-411D-4E4C-AAD4-89CA4D05E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" r="3760" b="-2"/>
          <a:stretch/>
        </p:blipFill>
        <p:spPr>
          <a:xfrm>
            <a:off x="152400" y="865546"/>
            <a:ext cx="4554686" cy="5001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2817" y="2858703"/>
            <a:ext cx="3356919" cy="304254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refoil Sans" pitchFamily="50" charset="0"/>
              </a:rPr>
              <a:t>Reports broken out by sales categories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refoil Sans" pitchFamily="50" charset="0"/>
              </a:rPr>
              <a:t>View all girl delivered items sold online by customer to see which products to deliver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Trefoil Sans" pitchFamily="50" charset="0"/>
              </a:rPr>
              <a:t>Report emailed to parents at end of program</a:t>
            </a:r>
          </a:p>
        </p:txBody>
      </p:sp>
    </p:spTree>
    <p:extLst>
      <p:ext uri="{BB962C8B-B14F-4D97-AF65-F5344CB8AC3E}">
        <p14:creationId xmlns:p14="http://schemas.microsoft.com/office/powerpoint/2010/main" val="41812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31D5336-D307-4847-91B1-4C9D7F5F69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451" r="15953" b="2"/>
          <a:stretch/>
        </p:blipFill>
        <p:spPr>
          <a:xfrm>
            <a:off x="20" y="3429001"/>
            <a:ext cx="3986275" cy="3429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DE16CE-B6A1-4C66-B8A1-F819B62E2C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85890" y="1290025"/>
            <a:ext cx="4202290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marL="39370">
              <a:defRPr/>
            </a:pPr>
            <a:r>
              <a:rPr lang="en-US" sz="2800" b="1">
                <a:solidFill>
                  <a:srgbClr val="262626"/>
                </a:solidFill>
              </a:rPr>
              <a:t>Staying Safe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181DB-75A7-554B-B067-CC7B26833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11"/>
          <a:stretch/>
        </p:blipFill>
        <p:spPr>
          <a:xfrm>
            <a:off x="20" y="-2"/>
            <a:ext cx="3986275" cy="34290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61A1B-94E3-4F5C-85F2-9FC906F1E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8186" y="2858703"/>
            <a:ext cx="4470899" cy="304254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Stay socially distant when possible.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When it's not possible to practice social distancing, be sure to always wear a mask – properly fitted over the nose and mouth.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Utilize contactless options when possible.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Stay tuned in to Black Diamond's webpage, as well as our Girl Scout Leadership Facebook group, for the most up to date information.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As always, follow your state's CDC guidelines.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HAVE FUN!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BEE29-0B46-8F4A-8B9B-4D5AC457D159}"/>
              </a:ext>
            </a:extLst>
          </p:cNvPr>
          <p:cNvSpPr txBox="1"/>
          <p:nvPr/>
        </p:nvSpPr>
        <p:spPr>
          <a:xfrm>
            <a:off x="4754048" y="2634961"/>
            <a:ext cx="3285709" cy="3413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refoil Sans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5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D85578-1E4B-4014-9D52-E768947503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8992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48550B3F-9390-4CA1-B3C8-91529289DC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992" y="0"/>
            <a:ext cx="3490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675" y="1089240"/>
            <a:ext cx="3172418" cy="4738324"/>
          </a:xfrm>
          <a:noFill/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Trefoil Sans SemiBold" panose="020B0000000000000000" pitchFamily="34" charset="0"/>
              </a:rPr>
              <a:t>Important Dates</a:t>
            </a:r>
            <a:r>
              <a:rPr lang="en-US" sz="2900" dirty="0">
                <a:solidFill>
                  <a:schemeClr val="bg1"/>
                </a:solidFill>
              </a:rPr>
              <a:t/>
            </a:r>
            <a:br>
              <a:rPr lang="en-US" sz="2900" dirty="0">
                <a:solidFill>
                  <a:schemeClr val="bg1"/>
                </a:solidFill>
              </a:rPr>
            </a:b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5D0BEE29-0B46-8F4A-8B9B-4D5AC457D159}"/>
              </a:ext>
            </a:extLst>
          </p:cNvPr>
          <p:cNvSpPr txBox="1"/>
          <p:nvPr/>
        </p:nvSpPr>
        <p:spPr>
          <a:xfrm>
            <a:off x="4724400" y="381000"/>
            <a:ext cx="4038600" cy="601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Program begins: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October 1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st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 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In-person girl order taking and girl delivered online order taking ends: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October 30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 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Last day for parents to enter paper orders in M2OS: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October 30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Online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orders for Direct Ship Nuts and Magazines end: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November 22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nd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/>
              </a:rPr>
              <a:t> 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SU Nut Deliveries: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November 13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FINAL payment to council 12/18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(note: troops will ask for payment before this date).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3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420599" cy="114300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 anchor="b">
            <a:no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Trefoil Sans SemiBold" pitchFamily="50" charset="0"/>
              </a:rPr>
              <a:t>Fall Product Program </a:t>
            </a:r>
            <a:br>
              <a:rPr lang="en-US" b="0" dirty="0">
                <a:solidFill>
                  <a:schemeClr val="bg1"/>
                </a:solidFill>
                <a:latin typeface="Trefoil Sans SemiBold" pitchFamily="50" charset="0"/>
              </a:rPr>
            </a:br>
            <a:r>
              <a:rPr lang="en-US" b="0" dirty="0">
                <a:solidFill>
                  <a:schemeClr val="bg1"/>
                </a:solidFill>
                <a:latin typeface="Trefoil Sans SemiBold" pitchFamily="50" charset="0"/>
              </a:rPr>
              <a:t>Customer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2362200"/>
            <a:ext cx="3733800" cy="2195572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/>
              </a:rPr>
              <a:t>M2’s Customer Care</a:t>
            </a:r>
            <a:r>
              <a:rPr lang="en-US" sz="2400" dirty="0">
                <a:solidFill>
                  <a:schemeClr val="bg1"/>
                </a:solidFill>
                <a:latin typeface="Trefoil Sans"/>
              </a:rPr>
              <a:t> </a:t>
            </a:r>
            <a:r>
              <a:rPr lang="en-US" dirty="0">
                <a:solidFill>
                  <a:schemeClr val="bg1"/>
                </a:solidFill>
                <a:latin typeface="Trefoil Sans"/>
              </a:rPr>
              <a:t>team is cross-trained to handle tech support, volunteer/participant and customer inquiries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/>
              </a:rPr>
              <a:t>100% customer satisfaction guarantee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  <a:latin typeface="Trefoi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7FDB1-4E28-4770-9A2F-35BE5A76A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90800"/>
            <a:ext cx="3867348" cy="2209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15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420599" cy="114300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 anchor="b">
            <a:no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Trefoil Sans SemiBold"/>
              </a:rPr>
              <a:t>Fall Product Program </a:t>
            </a:r>
            <a:r>
              <a:rPr lang="en-US" b="0" dirty="0">
                <a:latin typeface="Trefoil Sans SemiBold" pitchFamily="50" charset="0"/>
              </a:rPr>
              <a:t/>
            </a:r>
            <a:br>
              <a:rPr lang="en-US" b="0" dirty="0">
                <a:latin typeface="Trefoil Sans SemiBold" pitchFamily="50" charset="0"/>
              </a:rPr>
            </a:br>
            <a:r>
              <a:rPr lang="en-US" dirty="0">
                <a:solidFill>
                  <a:schemeClr val="bg1"/>
                </a:solidFill>
                <a:latin typeface="Trefoil Sans SemiBold"/>
              </a:rPr>
              <a:t>GSBDC Customer</a:t>
            </a:r>
            <a:r>
              <a:rPr lang="en-US" b="0" dirty="0">
                <a:solidFill>
                  <a:schemeClr val="bg1"/>
                </a:solidFill>
                <a:latin typeface="Trefoil Sans SemiBold"/>
              </a:rPr>
              <a:t>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954324"/>
            <a:ext cx="3733800" cy="3760675"/>
          </a:xfrm>
        </p:spPr>
        <p:txBody>
          <a:bodyPr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dirty="0">
              <a:solidFill>
                <a:schemeClr val="bg1"/>
              </a:solidFill>
              <a:latin typeface="Trefoil Sans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/>
              </a:rPr>
              <a:t>Do the volume of cases, we are unable to take cases through social media. If you want to reach a trained professional who can help you, the quickest way to reach us is through the customer care hotline – email and phone.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Trefoil Sans"/>
              </a:rPr>
              <a:t>To be in M2 for the October start date Girls  need to be registered by </a:t>
            </a:r>
            <a:r>
              <a:rPr lang="en-US" dirty="0" smtClean="0">
                <a:solidFill>
                  <a:schemeClr val="bg1"/>
                </a:solidFill>
                <a:latin typeface="Trefoil Sans"/>
              </a:rPr>
              <a:t>9.14.2020.</a:t>
            </a:r>
            <a:endParaRPr lang="en-US" dirty="0">
              <a:solidFill>
                <a:schemeClr val="bg1"/>
              </a:solidFill>
              <a:latin typeface="Trefoil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EC335-4E59-4405-BB64-DF22143AF553}"/>
              </a:ext>
            </a:extLst>
          </p:cNvPr>
          <p:cNvSpPr txBox="1"/>
          <p:nvPr/>
        </p:nvSpPr>
        <p:spPr>
          <a:xfrm>
            <a:off x="2069867" y="2608221"/>
            <a:ext cx="31226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GSBDC Customer Care </a:t>
            </a:r>
          </a:p>
          <a:p>
            <a:endParaRPr lang="en-US" dirty="0"/>
          </a:p>
          <a:p>
            <a:pPr algn="ctr"/>
            <a:r>
              <a:rPr lang="en-US" sz="2000" dirty="0"/>
              <a:t>1-304-345-7722 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customercare@bdgsc.org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1" y="1828800"/>
            <a:ext cx="1714739" cy="46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tionary, implement&#10;&#10;Description automatically generated">
            <a:extLst>
              <a:ext uri="{FF2B5EF4-FFF2-40B4-BE49-F238E27FC236}">
                <a16:creationId xmlns:a16="http://schemas.microsoft.com/office/drawing/2014/main" id="{07B071BE-4704-2647-9651-68045197D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4696" t="-1" r="28012" b="-1"/>
          <a:stretch/>
        </p:blipFill>
        <p:spPr>
          <a:xfrm>
            <a:off x="0" y="6750"/>
            <a:ext cx="5715000" cy="6857990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6E9DBF18-A627-49C9-806D-DEC4CE02AF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278" y="6740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A2E92-86D7-E24C-825D-1F889EC237B5}"/>
              </a:ext>
            </a:extLst>
          </p:cNvPr>
          <p:cNvSpPr txBox="1"/>
          <p:nvPr/>
        </p:nvSpPr>
        <p:spPr>
          <a:xfrm>
            <a:off x="5715000" y="2286000"/>
            <a:ext cx="3276600" cy="3535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You are </a:t>
            </a: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the difference! </a:t>
            </a:r>
          </a:p>
          <a:p>
            <a:pPr marL="285750" indent="-228600" defTabSz="914400"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Thank you for </a:t>
            </a:r>
            <a:r>
              <a:rPr lang="en-US" b="1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contributing to </a:t>
            </a: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the positive experiences girls have through the Fall Product Program</a:t>
            </a:r>
          </a:p>
          <a:p>
            <a:pPr marL="285750" indent="-228600" defTabSz="914400"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We appreciate you and all that you do to support </a:t>
            </a:r>
            <a:r>
              <a:rPr lang="en-US" b="1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Girl Scouts!</a:t>
            </a:r>
            <a:endParaRPr lang="en-US" b="1" dirty="0">
              <a:solidFill>
                <a:srgbClr val="FFFFFF"/>
              </a:solidFill>
              <a:latin typeface="Trefoil Sans" panose="020B0000000000000000" pitchFamily="34" charset="0"/>
            </a:endParaRPr>
          </a:p>
        </p:txBody>
      </p:sp>
      <p:pic>
        <p:nvPicPr>
          <p:cNvPr id="55299" name="Picture 2" descr="m2_g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751" y="5562600"/>
            <a:ext cx="373224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CDBCFE3-0DBD-9449-A351-08BBE7AA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271" y="1173480"/>
            <a:ext cx="2796058" cy="1188720"/>
          </a:xfrm>
          <a:solidFill>
            <a:srgbClr val="FFFFFF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refoil Sans SemiBold" panose="020B00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17831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41C1-B0DD-1E45-977D-3857E8E64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504" y="978776"/>
            <a:ext cx="3364992" cy="1174991"/>
          </a:xfrm>
        </p:spPr>
        <p:txBody>
          <a:bodyPr>
            <a:normAutofit/>
          </a:bodyPr>
          <a:lstStyle/>
          <a:p>
            <a:r>
              <a:rPr lang="en-US" sz="2100">
                <a:solidFill>
                  <a:schemeClr val="bg1"/>
                </a:solidFill>
                <a:latin typeface="Trefoil Sans SemiBold" pitchFamily="50" charset="0"/>
              </a:rPr>
              <a:t>Three toed pygmy sloth</a:t>
            </a:r>
          </a:p>
        </p:txBody>
      </p:sp>
      <p:pic>
        <p:nvPicPr>
          <p:cNvPr id="11" name="Picture 10" descr="A sloth sitting on a branch&#10;&#10;Description automatically generated">
            <a:extLst>
              <a:ext uri="{FF2B5EF4-FFF2-40B4-BE49-F238E27FC236}">
                <a16:creationId xmlns:a16="http://schemas.microsoft.com/office/drawing/2014/main" id="{D8D594FE-03C3-1444-980D-AF6B5A3C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1" t="-1" r="44917" b="-1"/>
          <a:stretch/>
        </p:blipFill>
        <p:spPr>
          <a:xfrm>
            <a:off x="0" y="10"/>
            <a:ext cx="456496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B7490-C29D-7E48-A31F-4EB5A609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504" y="2362200"/>
            <a:ext cx="3364992" cy="3810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Found living on Isla Escudo de Veraguas off the coast of Panama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It is the smallest of the three toed sloths and was only recognized as a species in 2001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Habitat destruction is the largest threat to the species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Sloths can swim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A unique species of green algae is found on the fur and is considered symbiotic, providing camouflage without detriment to their health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Population &lt;100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Size around 6 pounds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chemeClr val="bg1"/>
                </a:solidFill>
                <a:latin typeface="Trefoil Sans" pitchFamily="50" charset="0"/>
              </a:rPr>
              <a:t>Eats primarily leaves of red mangroves</a:t>
            </a:r>
          </a:p>
        </p:txBody>
      </p:sp>
    </p:spTree>
    <p:extLst>
      <p:ext uri="{BB962C8B-B14F-4D97-AF65-F5344CB8AC3E}">
        <p14:creationId xmlns:p14="http://schemas.microsoft.com/office/powerpoint/2010/main" val="262157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62D676-9C4F-4F6B-8D66-278B6EBEF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5476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199" y="5373078"/>
            <a:ext cx="5797296" cy="113440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rgbClr val="1D2C31"/>
                </a:solidFill>
                <a:latin typeface="Trefoil Sans SemiBold" panose="020B0000000000000000" pitchFamily="34" charset="0"/>
              </a:rPr>
              <a:t>2020 Girl Rewards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3D68DAA-8887-794B-BA22-A04A0BC86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3" r="23595"/>
          <a:stretch/>
        </p:blipFill>
        <p:spPr>
          <a:xfrm>
            <a:off x="255485" y="2104924"/>
            <a:ext cx="1123071" cy="337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39FC8-9E15-40FB-9C58-C3C337A8EA1F}"/>
              </a:ext>
            </a:extLst>
          </p:cNvPr>
          <p:cNvPicPr/>
          <p:nvPr/>
        </p:nvPicPr>
        <p:blipFill rotWithShape="1">
          <a:blip r:embed="rId3"/>
          <a:srcRect l="11431" t="12761" r="69231" b="4748"/>
          <a:stretch/>
        </p:blipFill>
        <p:spPr bwMode="auto">
          <a:xfrm rot="16200000">
            <a:off x="2192907" y="-349864"/>
            <a:ext cx="4857260" cy="630172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1390A-9B33-6947-B13D-E58865562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8" t="33857" r="60890" b="27976"/>
          <a:stretch/>
        </p:blipFill>
        <p:spPr>
          <a:xfrm>
            <a:off x="7543800" y="3600939"/>
            <a:ext cx="1613648" cy="18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2D2ED89-5AE9-4E9E-B74C-07803A862D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0" y="0"/>
            <a:ext cx="457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4B86BA-EDEA-134B-9F8A-942CC7AF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32" y="964692"/>
            <a:ext cx="5820936" cy="1188720"/>
          </a:xfrm>
          <a:solidFill>
            <a:schemeClr val="bg2">
              <a:lumMod val="75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latin typeface="Trefoil Sans SemiBold" panose="020B0000000000000000" pitchFamily="34" charset="0"/>
              </a:rPr>
              <a:t>Personalized Patches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5DB10-3FFA-1449-8BE7-87AE0F1F6600}"/>
              </a:ext>
            </a:extLst>
          </p:cNvPr>
          <p:cNvSpPr txBox="1"/>
          <p:nvPr/>
        </p:nvSpPr>
        <p:spPr>
          <a:xfrm>
            <a:off x="2505075" y="2590800"/>
            <a:ext cx="4133850" cy="375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Girls choose an adventure for their avatar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Kayak with swimming sloths down a mangrove-lined river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Relax on a hammock with a sloth friend and her baby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Earned by:</a:t>
            </a:r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Sending 15+ Emails &amp; selling $300+ in total Fall Items</a:t>
            </a:r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Patches are shipped directly to girls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8B055D-084A-704D-B8CE-F99F1646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66" y="2654300"/>
            <a:ext cx="1905000" cy="2374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3C5E272-7814-C14B-8506-0BE394B26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28" y="2654300"/>
            <a:ext cx="1953819" cy="237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2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2D2ED89-5AE9-4E9E-B74C-07803A862D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0" y="0"/>
            <a:ext cx="457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4B86BA-EDEA-134B-9F8A-942CC7AF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5820936" cy="1188720"/>
          </a:xfrm>
          <a:solidFill>
            <a:schemeClr val="bg2">
              <a:lumMod val="75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latin typeface="Trefoil Sans SemiBold" panose="020B0000000000000000" pitchFamily="34" charset="0"/>
              </a:rPr>
              <a:t>Special 2020 Patch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5DB10-3FFA-1449-8BE7-87AE0F1F6600}"/>
              </a:ext>
            </a:extLst>
          </p:cNvPr>
          <p:cNvSpPr txBox="1"/>
          <p:nvPr/>
        </p:nvSpPr>
        <p:spPr>
          <a:xfrm>
            <a:off x="2505075" y="1645920"/>
            <a:ext cx="4133850" cy="4701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New for 2020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3844" y="2819400"/>
            <a:ext cx="2528711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3274" y="4981420"/>
            <a:ext cx="4064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Oct. 1 – Oct . 10 First 500 Girls to send set up their account and send 15 emails will receive this special 2020 Patch. </a:t>
            </a:r>
          </a:p>
        </p:txBody>
      </p:sp>
    </p:spTree>
    <p:extLst>
      <p:ext uri="{BB962C8B-B14F-4D97-AF65-F5344CB8AC3E}">
        <p14:creationId xmlns:p14="http://schemas.microsoft.com/office/powerpoint/2010/main" val="10863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5A2F9AC-B2D0-4F61-B15D-48754CA253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351" y="1128683"/>
            <a:ext cx="4918644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14522A-C691-4F68-84C3-4ABAD2F7B6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0636" y="964692"/>
            <a:ext cx="516407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EB4DC6B-04CC-8849-8522-829A5E71A113}"/>
              </a:ext>
            </a:extLst>
          </p:cNvPr>
          <p:cNvSpPr/>
          <p:nvPr/>
        </p:nvSpPr>
        <p:spPr>
          <a:xfrm>
            <a:off x="4833333" y="2895600"/>
            <a:ext cx="2634267" cy="178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295456-267A-704E-8F14-59AB2B35BD44}"/>
              </a:ext>
            </a:extLst>
          </p:cNvPr>
          <p:cNvGrpSpPr/>
          <p:nvPr/>
        </p:nvGrpSpPr>
        <p:grpSpPr>
          <a:xfrm>
            <a:off x="-1055921" y="437999"/>
            <a:ext cx="8128000" cy="6127271"/>
            <a:chOff x="-1055921" y="437999"/>
            <a:chExt cx="8128000" cy="61272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E1F816-2C94-904B-A59F-EA14440AF9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-1055921" y="1680503"/>
              <a:ext cx="8128000" cy="48847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E87AC-127C-CD4E-A3F1-2BB4FEC79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1195" y="2507660"/>
              <a:ext cx="5554756" cy="2276764"/>
            </a:xfrm>
            <a:prstGeom prst="rect">
              <a:avLst/>
            </a:prstGeom>
          </p:spPr>
        </p:pic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51A2BD6F-7AE2-D54A-9B80-9EC669D86020}"/>
                </a:ext>
              </a:extLst>
            </p:cNvPr>
            <p:cNvSpPr/>
            <p:nvPr/>
          </p:nvSpPr>
          <p:spPr>
            <a:xfrm rot="10800000">
              <a:off x="1035248" y="437999"/>
              <a:ext cx="2466218" cy="2757517"/>
            </a:xfrm>
            <a:prstGeom prst="trapezoid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16200000" sx="104000" sy="104000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94747B-D46A-AF49-BB84-9CC85F667C56}"/>
                </a:ext>
              </a:extLst>
            </p:cNvPr>
            <p:cNvSpPr txBox="1"/>
            <p:nvPr/>
          </p:nvSpPr>
          <p:spPr>
            <a:xfrm>
              <a:off x="1102617" y="542486"/>
              <a:ext cx="2297823" cy="2912538"/>
            </a:xfrm>
            <a:prstGeom prst="rect">
              <a:avLst/>
            </a:prstGeom>
          </p:spPr>
          <p:txBody>
            <a:bodyPr rtlCol="0">
              <a:norm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foil Sans" panose="020B0000000000000000" pitchFamily="34" charset="0"/>
                </a:rPr>
                <a:t>Earn 15% for each magazine &amp; direct-ship nut item purchased!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76CC94-D518-DA47-9EAB-9BE81B2C9B85}"/>
              </a:ext>
            </a:extLst>
          </p:cNvPr>
          <p:cNvSpPr txBox="1"/>
          <p:nvPr/>
        </p:nvSpPr>
        <p:spPr>
          <a:xfrm>
            <a:off x="4982543" y="3001947"/>
            <a:ext cx="2335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foil Sans" panose="020B0000000000000000" pitchFamily="34" charset="0"/>
              </a:rPr>
              <a:t>Earn $.85 for each in-person or girl-delivered nut item!​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659193F-0B06-5045-B9B7-697BCBBBDC0B}"/>
              </a:ext>
            </a:extLst>
          </p:cNvPr>
          <p:cNvSpPr txBox="1">
            <a:spLocks/>
          </p:cNvSpPr>
          <p:nvPr/>
        </p:nvSpPr>
        <p:spPr bwMode="black">
          <a:xfrm>
            <a:off x="407983" y="5355240"/>
            <a:ext cx="5797296" cy="113440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D2C31"/>
                </a:solidFill>
                <a:latin typeface="Trefoil Sans SemiBold" panose="020B0000000000000000" pitchFamily="34" charset="0"/>
              </a:rPr>
              <a:t>Troop proceeds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A55C7-7BC4-3947-91F0-FFC8FCACF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3935">
            <a:off x="5690949" y="4506402"/>
            <a:ext cx="3831712" cy="2895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02CC3C-E118-4782-8F8A-B86AB30F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75" y="323337"/>
            <a:ext cx="33242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3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AF3A33F-C315-41B2-819E-F923FA6CE5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-2"/>
            <a:ext cx="5653278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6087" y="1290025"/>
            <a:ext cx="446220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300" b="1" dirty="0">
                <a:solidFill>
                  <a:srgbClr val="262626"/>
                </a:solidFill>
                <a:latin typeface="Trefoil Sans SemiBold" panose="020B0000000000000000" pitchFamily="34" charset="0"/>
              </a:rPr>
              <a:t>Two Ways to Participate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E00E4F2-AAFE-4641-8B52-2BFDCC02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748" y="640080"/>
            <a:ext cx="254620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9954114-2DEB-4CB0-A1C6-6CC3FD380B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07" y="806357"/>
            <a:ext cx="228454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096087" y="2858703"/>
            <a:ext cx="4458056" cy="304254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Girls offer a variety of items to family and friends in two ways</a:t>
            </a:r>
          </a:p>
          <a:p>
            <a:pPr marL="800100" lvl="1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In-person</a:t>
            </a:r>
            <a:r>
              <a:rPr kumimoji="0" lang="en-US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 using a nut order card</a:t>
            </a:r>
          </a:p>
          <a:p>
            <a:pPr marL="800100" lvl="1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Online</a:t>
            </a: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 sending emails and sharing link on social media to purchase magazines and nuts/chocolates</a:t>
            </a: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foil Sans" panose="020B0000000000000000" pitchFamily="34" charset="0"/>
              <a:sym typeface="Tahoma" charset="0"/>
            </a:endParaRPr>
          </a:p>
          <a:p>
            <a:pPr marL="571500" marR="0" lvl="1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B35523C-3ED6-0246-B9F9-36E65CD90FB6}"/>
              </a:ext>
            </a:extLst>
          </p:cNvPr>
          <p:cNvSpPr/>
          <p:nvPr/>
        </p:nvSpPr>
        <p:spPr>
          <a:xfrm>
            <a:off x="3774615" y="4306824"/>
            <a:ext cx="1840254" cy="1280160"/>
          </a:xfrm>
          <a:custGeom>
            <a:avLst/>
            <a:gdLst>
              <a:gd name="connsiteX0" fmla="*/ 93297 w 1840254"/>
              <a:gd name="connsiteY0" fmla="*/ 0 h 1280160"/>
              <a:gd name="connsiteX1" fmla="*/ 139017 w 1840254"/>
              <a:gd name="connsiteY1" fmla="*/ 27432 h 1280160"/>
              <a:gd name="connsiteX2" fmla="*/ 193881 w 1840254"/>
              <a:gd name="connsiteY2" fmla="*/ 45720 h 1280160"/>
              <a:gd name="connsiteX3" fmla="*/ 221313 w 1840254"/>
              <a:gd name="connsiteY3" fmla="*/ 73152 h 1280160"/>
              <a:gd name="connsiteX4" fmla="*/ 267033 w 1840254"/>
              <a:gd name="connsiteY4" fmla="*/ 118872 h 1280160"/>
              <a:gd name="connsiteX5" fmla="*/ 285321 w 1840254"/>
              <a:gd name="connsiteY5" fmla="*/ 173736 h 1280160"/>
              <a:gd name="connsiteX6" fmla="*/ 276177 w 1840254"/>
              <a:gd name="connsiteY6" fmla="*/ 338328 h 1280160"/>
              <a:gd name="connsiteX7" fmla="*/ 230457 w 1840254"/>
              <a:gd name="connsiteY7" fmla="*/ 420624 h 1280160"/>
              <a:gd name="connsiteX8" fmla="*/ 184737 w 1840254"/>
              <a:gd name="connsiteY8" fmla="*/ 484632 h 1280160"/>
              <a:gd name="connsiteX9" fmla="*/ 157305 w 1840254"/>
              <a:gd name="connsiteY9" fmla="*/ 502920 h 1280160"/>
              <a:gd name="connsiteX10" fmla="*/ 139017 w 1840254"/>
              <a:gd name="connsiteY10" fmla="*/ 530352 h 1280160"/>
              <a:gd name="connsiteX11" fmla="*/ 65865 w 1840254"/>
              <a:gd name="connsiteY11" fmla="*/ 557784 h 1280160"/>
              <a:gd name="connsiteX12" fmla="*/ 29289 w 1840254"/>
              <a:gd name="connsiteY12" fmla="*/ 548640 h 1280160"/>
              <a:gd name="connsiteX13" fmla="*/ 11001 w 1840254"/>
              <a:gd name="connsiteY13" fmla="*/ 484632 h 1280160"/>
              <a:gd name="connsiteX14" fmla="*/ 38433 w 1840254"/>
              <a:gd name="connsiteY14" fmla="*/ 475488 h 1280160"/>
              <a:gd name="connsiteX15" fmla="*/ 129873 w 1840254"/>
              <a:gd name="connsiteY15" fmla="*/ 493776 h 1280160"/>
              <a:gd name="connsiteX16" fmla="*/ 212169 w 1840254"/>
              <a:gd name="connsiteY16" fmla="*/ 539496 h 1280160"/>
              <a:gd name="connsiteX17" fmla="*/ 276177 w 1840254"/>
              <a:gd name="connsiteY17" fmla="*/ 585216 h 1280160"/>
              <a:gd name="connsiteX18" fmla="*/ 331041 w 1840254"/>
              <a:gd name="connsiteY18" fmla="*/ 640080 h 1280160"/>
              <a:gd name="connsiteX19" fmla="*/ 340185 w 1840254"/>
              <a:gd name="connsiteY19" fmla="*/ 667512 h 1280160"/>
              <a:gd name="connsiteX20" fmla="*/ 395049 w 1840254"/>
              <a:gd name="connsiteY20" fmla="*/ 722376 h 1280160"/>
              <a:gd name="connsiteX21" fmla="*/ 404193 w 1840254"/>
              <a:gd name="connsiteY21" fmla="*/ 749808 h 1280160"/>
              <a:gd name="connsiteX22" fmla="*/ 440769 w 1840254"/>
              <a:gd name="connsiteY22" fmla="*/ 804672 h 1280160"/>
              <a:gd name="connsiteX23" fmla="*/ 477345 w 1840254"/>
              <a:gd name="connsiteY23" fmla="*/ 859536 h 1280160"/>
              <a:gd name="connsiteX24" fmla="*/ 504777 w 1840254"/>
              <a:gd name="connsiteY24" fmla="*/ 896112 h 1280160"/>
              <a:gd name="connsiteX25" fmla="*/ 559641 w 1840254"/>
              <a:gd name="connsiteY25" fmla="*/ 950976 h 1280160"/>
              <a:gd name="connsiteX26" fmla="*/ 587073 w 1840254"/>
              <a:gd name="connsiteY26" fmla="*/ 978408 h 1280160"/>
              <a:gd name="connsiteX27" fmla="*/ 614505 w 1840254"/>
              <a:gd name="connsiteY27" fmla="*/ 996696 h 1280160"/>
              <a:gd name="connsiteX28" fmla="*/ 696801 w 1840254"/>
              <a:gd name="connsiteY28" fmla="*/ 1060704 h 1280160"/>
              <a:gd name="connsiteX29" fmla="*/ 733377 w 1840254"/>
              <a:gd name="connsiteY29" fmla="*/ 1078992 h 1280160"/>
              <a:gd name="connsiteX30" fmla="*/ 769953 w 1840254"/>
              <a:gd name="connsiteY30" fmla="*/ 1106424 h 1280160"/>
              <a:gd name="connsiteX31" fmla="*/ 907113 w 1840254"/>
              <a:gd name="connsiteY31" fmla="*/ 1179576 h 1280160"/>
              <a:gd name="connsiteX32" fmla="*/ 952833 w 1840254"/>
              <a:gd name="connsiteY32" fmla="*/ 1197864 h 1280160"/>
              <a:gd name="connsiteX33" fmla="*/ 998553 w 1840254"/>
              <a:gd name="connsiteY33" fmla="*/ 1207008 h 1280160"/>
              <a:gd name="connsiteX34" fmla="*/ 1089993 w 1840254"/>
              <a:gd name="connsiteY34" fmla="*/ 1225296 h 1280160"/>
              <a:gd name="connsiteX35" fmla="*/ 1135713 w 1840254"/>
              <a:gd name="connsiteY35" fmla="*/ 1243584 h 1280160"/>
              <a:gd name="connsiteX36" fmla="*/ 1181433 w 1840254"/>
              <a:gd name="connsiteY36" fmla="*/ 1252728 h 1280160"/>
              <a:gd name="connsiteX37" fmla="*/ 1446609 w 1840254"/>
              <a:gd name="connsiteY37" fmla="*/ 1280160 h 1280160"/>
              <a:gd name="connsiteX38" fmla="*/ 1602057 w 1840254"/>
              <a:gd name="connsiteY38" fmla="*/ 1261872 h 1280160"/>
              <a:gd name="connsiteX39" fmla="*/ 1638633 w 1840254"/>
              <a:gd name="connsiteY39" fmla="*/ 1243584 h 1280160"/>
              <a:gd name="connsiteX40" fmla="*/ 1666065 w 1840254"/>
              <a:gd name="connsiteY40" fmla="*/ 1234440 h 1280160"/>
              <a:gd name="connsiteX41" fmla="*/ 1730073 w 1840254"/>
              <a:gd name="connsiteY41" fmla="*/ 1188720 h 1280160"/>
              <a:gd name="connsiteX42" fmla="*/ 1784937 w 1840254"/>
              <a:gd name="connsiteY42" fmla="*/ 1143000 h 1280160"/>
              <a:gd name="connsiteX43" fmla="*/ 1803225 w 1840254"/>
              <a:gd name="connsiteY43" fmla="*/ 1106424 h 1280160"/>
              <a:gd name="connsiteX44" fmla="*/ 1821513 w 1840254"/>
              <a:gd name="connsiteY44" fmla="*/ 1078992 h 1280160"/>
              <a:gd name="connsiteX45" fmla="*/ 1830657 w 1840254"/>
              <a:gd name="connsiteY45" fmla="*/ 1042416 h 1280160"/>
              <a:gd name="connsiteX46" fmla="*/ 1839801 w 1840254"/>
              <a:gd name="connsiteY46" fmla="*/ 1014984 h 1280160"/>
              <a:gd name="connsiteX47" fmla="*/ 1812369 w 1840254"/>
              <a:gd name="connsiteY47" fmla="*/ 886968 h 1280160"/>
              <a:gd name="connsiteX48" fmla="*/ 1803225 w 1840254"/>
              <a:gd name="connsiteY48" fmla="*/ 877824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840254" h="1280160">
                <a:moveTo>
                  <a:pt x="93297" y="0"/>
                </a:moveTo>
                <a:cubicBezTo>
                  <a:pt x="108537" y="9144"/>
                  <a:pt x="122837" y="20078"/>
                  <a:pt x="139017" y="27432"/>
                </a:cubicBezTo>
                <a:cubicBezTo>
                  <a:pt x="156566" y="35409"/>
                  <a:pt x="193881" y="45720"/>
                  <a:pt x="193881" y="45720"/>
                </a:cubicBezTo>
                <a:cubicBezTo>
                  <a:pt x="203025" y="54864"/>
                  <a:pt x="211379" y="64873"/>
                  <a:pt x="221313" y="73152"/>
                </a:cubicBezTo>
                <a:cubicBezTo>
                  <a:pt x="249283" y="96460"/>
                  <a:pt x="251255" y="83372"/>
                  <a:pt x="267033" y="118872"/>
                </a:cubicBezTo>
                <a:cubicBezTo>
                  <a:pt x="274862" y="136488"/>
                  <a:pt x="285321" y="173736"/>
                  <a:pt x="285321" y="173736"/>
                </a:cubicBezTo>
                <a:cubicBezTo>
                  <a:pt x="282273" y="228600"/>
                  <a:pt x="281387" y="283627"/>
                  <a:pt x="276177" y="338328"/>
                </a:cubicBezTo>
                <a:cubicBezTo>
                  <a:pt x="273495" y="366493"/>
                  <a:pt x="241795" y="403617"/>
                  <a:pt x="230457" y="420624"/>
                </a:cubicBezTo>
                <a:cubicBezTo>
                  <a:pt x="220073" y="436200"/>
                  <a:pt x="196079" y="473290"/>
                  <a:pt x="184737" y="484632"/>
                </a:cubicBezTo>
                <a:cubicBezTo>
                  <a:pt x="176966" y="492403"/>
                  <a:pt x="166449" y="496824"/>
                  <a:pt x="157305" y="502920"/>
                </a:cubicBezTo>
                <a:cubicBezTo>
                  <a:pt x="151209" y="512064"/>
                  <a:pt x="147460" y="523317"/>
                  <a:pt x="139017" y="530352"/>
                </a:cubicBezTo>
                <a:cubicBezTo>
                  <a:pt x="118524" y="547429"/>
                  <a:pt x="90474" y="551632"/>
                  <a:pt x="65865" y="557784"/>
                </a:cubicBezTo>
                <a:cubicBezTo>
                  <a:pt x="53673" y="554736"/>
                  <a:pt x="40200" y="554875"/>
                  <a:pt x="29289" y="548640"/>
                </a:cubicBezTo>
                <a:cubicBezTo>
                  <a:pt x="3504" y="533905"/>
                  <a:pt x="-11516" y="512778"/>
                  <a:pt x="11001" y="484632"/>
                </a:cubicBezTo>
                <a:cubicBezTo>
                  <a:pt x="17022" y="477106"/>
                  <a:pt x="29289" y="478536"/>
                  <a:pt x="38433" y="475488"/>
                </a:cubicBezTo>
                <a:cubicBezTo>
                  <a:pt x="54335" y="477760"/>
                  <a:pt x="107775" y="481499"/>
                  <a:pt x="129873" y="493776"/>
                </a:cubicBezTo>
                <a:cubicBezTo>
                  <a:pt x="224199" y="546179"/>
                  <a:pt x="150097" y="518805"/>
                  <a:pt x="212169" y="539496"/>
                </a:cubicBezTo>
                <a:cubicBezTo>
                  <a:pt x="317747" y="645074"/>
                  <a:pt x="155821" y="488931"/>
                  <a:pt x="276177" y="585216"/>
                </a:cubicBezTo>
                <a:cubicBezTo>
                  <a:pt x="296373" y="601373"/>
                  <a:pt x="331041" y="640080"/>
                  <a:pt x="331041" y="640080"/>
                </a:cubicBezTo>
                <a:cubicBezTo>
                  <a:pt x="334089" y="649224"/>
                  <a:pt x="334267" y="659904"/>
                  <a:pt x="340185" y="667512"/>
                </a:cubicBezTo>
                <a:cubicBezTo>
                  <a:pt x="356063" y="687927"/>
                  <a:pt x="395049" y="722376"/>
                  <a:pt x="395049" y="722376"/>
                </a:cubicBezTo>
                <a:cubicBezTo>
                  <a:pt x="398097" y="731520"/>
                  <a:pt x="399512" y="741382"/>
                  <a:pt x="404193" y="749808"/>
                </a:cubicBezTo>
                <a:cubicBezTo>
                  <a:pt x="414867" y="769021"/>
                  <a:pt x="433818" y="783820"/>
                  <a:pt x="440769" y="804672"/>
                </a:cubicBezTo>
                <a:cubicBezTo>
                  <a:pt x="456323" y="851334"/>
                  <a:pt x="439984" y="815948"/>
                  <a:pt x="477345" y="859536"/>
                </a:cubicBezTo>
                <a:cubicBezTo>
                  <a:pt x="487263" y="871107"/>
                  <a:pt x="494582" y="884784"/>
                  <a:pt x="504777" y="896112"/>
                </a:cubicBezTo>
                <a:cubicBezTo>
                  <a:pt x="522079" y="915336"/>
                  <a:pt x="541353" y="932688"/>
                  <a:pt x="559641" y="950976"/>
                </a:cubicBezTo>
                <a:cubicBezTo>
                  <a:pt x="568785" y="960120"/>
                  <a:pt x="576313" y="971235"/>
                  <a:pt x="587073" y="978408"/>
                </a:cubicBezTo>
                <a:cubicBezTo>
                  <a:pt x="596217" y="984504"/>
                  <a:pt x="605713" y="990102"/>
                  <a:pt x="614505" y="996696"/>
                </a:cubicBezTo>
                <a:cubicBezTo>
                  <a:pt x="642307" y="1017548"/>
                  <a:pt x="665717" y="1045162"/>
                  <a:pt x="696801" y="1060704"/>
                </a:cubicBezTo>
                <a:cubicBezTo>
                  <a:pt x="708993" y="1066800"/>
                  <a:pt x="721818" y="1071768"/>
                  <a:pt x="733377" y="1078992"/>
                </a:cubicBezTo>
                <a:cubicBezTo>
                  <a:pt x="746300" y="1087069"/>
                  <a:pt x="757273" y="1097970"/>
                  <a:pt x="769953" y="1106424"/>
                </a:cubicBezTo>
                <a:cubicBezTo>
                  <a:pt x="805167" y="1129900"/>
                  <a:pt x="875951" y="1167111"/>
                  <a:pt x="907113" y="1179576"/>
                </a:cubicBezTo>
                <a:cubicBezTo>
                  <a:pt x="922353" y="1185672"/>
                  <a:pt x="937111" y="1193147"/>
                  <a:pt x="952833" y="1197864"/>
                </a:cubicBezTo>
                <a:cubicBezTo>
                  <a:pt x="967719" y="1202330"/>
                  <a:pt x="983381" y="1203637"/>
                  <a:pt x="998553" y="1207008"/>
                </a:cubicBezTo>
                <a:cubicBezTo>
                  <a:pt x="1080397" y="1225196"/>
                  <a:pt x="982485" y="1207378"/>
                  <a:pt x="1089993" y="1225296"/>
                </a:cubicBezTo>
                <a:cubicBezTo>
                  <a:pt x="1105233" y="1231392"/>
                  <a:pt x="1119991" y="1238867"/>
                  <a:pt x="1135713" y="1243584"/>
                </a:cubicBezTo>
                <a:cubicBezTo>
                  <a:pt x="1150599" y="1248050"/>
                  <a:pt x="1166047" y="1250530"/>
                  <a:pt x="1181433" y="1252728"/>
                </a:cubicBezTo>
                <a:cubicBezTo>
                  <a:pt x="1316867" y="1272076"/>
                  <a:pt x="1319411" y="1270376"/>
                  <a:pt x="1446609" y="1280160"/>
                </a:cubicBezTo>
                <a:lnTo>
                  <a:pt x="1602057" y="1261872"/>
                </a:lnTo>
                <a:cubicBezTo>
                  <a:pt x="1615281" y="1258566"/>
                  <a:pt x="1626104" y="1248954"/>
                  <a:pt x="1638633" y="1243584"/>
                </a:cubicBezTo>
                <a:cubicBezTo>
                  <a:pt x="1647492" y="1239787"/>
                  <a:pt x="1657444" y="1238751"/>
                  <a:pt x="1666065" y="1234440"/>
                </a:cubicBezTo>
                <a:cubicBezTo>
                  <a:pt x="1680431" y="1227257"/>
                  <a:pt x="1720409" y="1195623"/>
                  <a:pt x="1730073" y="1188720"/>
                </a:cubicBezTo>
                <a:cubicBezTo>
                  <a:pt x="1753465" y="1172011"/>
                  <a:pt x="1767148" y="1167904"/>
                  <a:pt x="1784937" y="1143000"/>
                </a:cubicBezTo>
                <a:cubicBezTo>
                  <a:pt x="1792860" y="1131908"/>
                  <a:pt x="1796462" y="1118259"/>
                  <a:pt x="1803225" y="1106424"/>
                </a:cubicBezTo>
                <a:cubicBezTo>
                  <a:pt x="1808677" y="1096882"/>
                  <a:pt x="1815417" y="1088136"/>
                  <a:pt x="1821513" y="1078992"/>
                </a:cubicBezTo>
                <a:cubicBezTo>
                  <a:pt x="1824561" y="1066800"/>
                  <a:pt x="1827205" y="1054500"/>
                  <a:pt x="1830657" y="1042416"/>
                </a:cubicBezTo>
                <a:cubicBezTo>
                  <a:pt x="1833305" y="1033148"/>
                  <a:pt x="1839801" y="1024623"/>
                  <a:pt x="1839801" y="1014984"/>
                </a:cubicBezTo>
                <a:cubicBezTo>
                  <a:pt x="1839801" y="935846"/>
                  <a:pt x="1846022" y="931839"/>
                  <a:pt x="1812369" y="886968"/>
                </a:cubicBezTo>
                <a:cubicBezTo>
                  <a:pt x="1809783" y="883520"/>
                  <a:pt x="1806273" y="880872"/>
                  <a:pt x="1803225" y="877824"/>
                </a:cubicBezTo>
              </a:path>
            </a:pathLst>
          </a:custGeom>
          <a:noFill/>
          <a:ln w="15875">
            <a:prstDash val="lgDash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B4537B-3290-B04E-9CB4-8070F0295E10}"/>
              </a:ext>
            </a:extLst>
          </p:cNvPr>
          <p:cNvGrpSpPr/>
          <p:nvPr/>
        </p:nvGrpSpPr>
        <p:grpSpPr>
          <a:xfrm>
            <a:off x="345326" y="4362587"/>
            <a:ext cx="3054249" cy="1676388"/>
            <a:chOff x="1701799" y="1270616"/>
            <a:chExt cx="7039387" cy="36442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8F6554E-ECE8-5647-951F-4094B0CB1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701799" y="1270616"/>
              <a:ext cx="7039387" cy="364428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A6D5A7-9123-9A40-98E2-4BD1A539F429}"/>
                </a:ext>
              </a:extLst>
            </p:cNvPr>
            <p:cNvSpPr/>
            <p:nvPr/>
          </p:nvSpPr>
          <p:spPr>
            <a:xfrm>
              <a:off x="2138655" y="1990341"/>
              <a:ext cx="1106708" cy="304800"/>
            </a:xfrm>
            <a:prstGeom prst="rect">
              <a:avLst/>
            </a:prstGeom>
            <a:solidFill>
              <a:srgbClr val="EBE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F272EB7-4374-4A53-9D79-E8286A0AEF5B}"/>
              </a:ext>
            </a:extLst>
          </p:cNvPr>
          <p:cNvPicPr/>
          <p:nvPr/>
        </p:nvPicPr>
        <p:blipFill rotWithShape="1">
          <a:blip r:embed="rId3"/>
          <a:srcRect l="15769" t="15040" r="66282" b="6571"/>
          <a:stretch/>
        </p:blipFill>
        <p:spPr bwMode="auto">
          <a:xfrm>
            <a:off x="407762" y="537916"/>
            <a:ext cx="2945038" cy="3424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A050E2-DA82-D641-A0B7-A4B62D22EE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290247">
            <a:off x="2814993" y="3059458"/>
            <a:ext cx="1337752" cy="13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464"/>
            <a:ext cx="4446270" cy="1188720"/>
          </a:xfrm>
          <a:solidFill>
            <a:schemeClr val="bg1">
              <a:alpha val="60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b="1" dirty="0">
                <a:latin typeface="Trefoil Sans SemiBold" panose="020B0000000000000000" pitchFamily="34" charset="0"/>
              </a:rPr>
              <a:t>In-person Nut/Chocolate Items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DDD2EE-E216-4976-9F1A-F92CE471AF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278" y="6740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938790" y="1481676"/>
            <a:ext cx="2976610" cy="298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</a:rPr>
              <a:t>Delicious selection of items</a:t>
            </a:r>
          </a:p>
          <a:p>
            <a:pPr lvl="0"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</a:rPr>
              <a:t>Holiday Tin &amp; Gift Items</a:t>
            </a:r>
          </a:p>
          <a:p>
            <a:pPr lvl="0"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</a:rPr>
              <a:t>Care to Share</a:t>
            </a: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1A4026DF-92FE-9240-A436-9AFBC021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577" y="3273344"/>
            <a:ext cx="2533059" cy="3377411"/>
          </a:xfrm>
          <a:prstGeom prst="rect">
            <a:avLst/>
          </a:prstGeom>
        </p:spPr>
      </p:pic>
      <p:pic>
        <p:nvPicPr>
          <p:cNvPr id="7" name="Picture 6" descr="A picture containing table, white, sitting, cake&#10;&#10;Description automatically generated">
            <a:extLst>
              <a:ext uri="{FF2B5EF4-FFF2-40B4-BE49-F238E27FC236}">
                <a16:creationId xmlns:a16="http://schemas.microsoft.com/office/drawing/2014/main" id="{F9E92CFE-988C-A744-9E96-2941358F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262" y="4470476"/>
            <a:ext cx="2533058" cy="3377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E55C6-7F9A-43BE-932B-E35F79752147}"/>
              </a:ext>
            </a:extLst>
          </p:cNvPr>
          <p:cNvPicPr/>
          <p:nvPr/>
        </p:nvPicPr>
        <p:blipFill rotWithShape="1">
          <a:blip r:embed="rId4"/>
          <a:srcRect l="12051" t="13217" r="62692" b="17508"/>
          <a:stretch/>
        </p:blipFill>
        <p:spPr bwMode="auto">
          <a:xfrm>
            <a:off x="480977" y="1900310"/>
            <a:ext cx="4943701" cy="4119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clock sitting in the dark&#10;&#10;Description automatically generated">
            <a:extLst>
              <a:ext uri="{FF2B5EF4-FFF2-40B4-BE49-F238E27FC236}">
                <a16:creationId xmlns:a16="http://schemas.microsoft.com/office/drawing/2014/main" id="{95383D32-EA60-594D-BF61-111A3C99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226" y="3263628"/>
            <a:ext cx="2762123" cy="36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5384</TotalTime>
  <Words>1183</Words>
  <Application>Microsoft Office PowerPoint</Application>
  <PresentationFormat>On-screen Show (4:3)</PresentationFormat>
  <Paragraphs>146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ＭＳ Ｐゴシック</vt:lpstr>
      <vt:lpstr>Arial</vt:lpstr>
      <vt:lpstr>Avenir</vt:lpstr>
      <vt:lpstr>Avenir Book</vt:lpstr>
      <vt:lpstr>Avenir Heavy</vt:lpstr>
      <vt:lpstr>Courier New</vt:lpstr>
      <vt:lpstr>Gill Sans MT</vt:lpstr>
      <vt:lpstr>Helvetica</vt:lpstr>
      <vt:lpstr>Tahoma</vt:lpstr>
      <vt:lpstr>Trefoil Sans</vt:lpstr>
      <vt:lpstr>Trefoil Sans SemiBold</vt:lpstr>
      <vt:lpstr>Trefoil Sans SemiBold It</vt:lpstr>
      <vt:lpstr>Parcel</vt:lpstr>
      <vt:lpstr>PowerPoint Presentation</vt:lpstr>
      <vt:lpstr>Thank You!</vt:lpstr>
      <vt:lpstr>Three toed pygmy sloth</vt:lpstr>
      <vt:lpstr>2020 Girl Rewards</vt:lpstr>
      <vt:lpstr>Personalized Patches</vt:lpstr>
      <vt:lpstr>Special 2020 Patch</vt:lpstr>
      <vt:lpstr>PowerPoint Presentation</vt:lpstr>
      <vt:lpstr>Two Ways to Participate</vt:lpstr>
      <vt:lpstr>In-person Nut/Chocolate Items</vt:lpstr>
      <vt:lpstr>Girl Online Experience</vt:lpstr>
      <vt:lpstr>Getting Started</vt:lpstr>
      <vt:lpstr>Registering an Account</vt:lpstr>
      <vt:lpstr>Create Avatar &amp; Record Voice</vt:lpstr>
      <vt:lpstr>Personalized Campaign </vt:lpstr>
      <vt:lpstr>Promoting Her Campaign</vt:lpstr>
      <vt:lpstr>Personalized Patch Shipping</vt:lpstr>
      <vt:lpstr>Girl’s Campaign HQ</vt:lpstr>
      <vt:lpstr>Avatar’s Room</vt:lpstr>
      <vt:lpstr>2020-21 Fall &amp; Girl Scout Cookie Crossover Patch</vt:lpstr>
      <vt:lpstr>Customer Emails</vt:lpstr>
      <vt:lpstr>Online Storefronts</vt:lpstr>
      <vt:lpstr>Online Nuts/Chocolates</vt:lpstr>
      <vt:lpstr>Entering  In-Person Nut Order Card Items</vt:lpstr>
      <vt:lpstr>Reports</vt:lpstr>
      <vt:lpstr>Staying Safe</vt:lpstr>
      <vt:lpstr>Important Dates </vt:lpstr>
      <vt:lpstr>Fall Product Program  Customer Care</vt:lpstr>
      <vt:lpstr>Fall Product Program  GSBDC Customer Care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Truesdail</dc:creator>
  <cp:lastModifiedBy>Denise Davis</cp:lastModifiedBy>
  <cp:revision>207</cp:revision>
  <dcterms:created xsi:type="dcterms:W3CDTF">2020-04-28T18:44:24Z</dcterms:created>
  <dcterms:modified xsi:type="dcterms:W3CDTF">2020-08-24T12:05:10Z</dcterms:modified>
</cp:coreProperties>
</file>